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3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</p:sldIdLst>
  <p:sldSz cx="6858000" cy="5143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0091CB"/>
    <a:srgbClr val="872384"/>
    <a:srgbClr val="992A95"/>
    <a:srgbClr val="EEB400"/>
    <a:srgbClr val="AB0000"/>
    <a:srgbClr val="AFC300"/>
    <a:srgbClr val="8D2589"/>
    <a:srgbClr val="C9C600"/>
    <a:srgbClr val="F7B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25" autoAdjust="0"/>
    <p:restoredTop sz="87170" autoAdjust="0"/>
  </p:normalViewPr>
  <p:slideViewPr>
    <p:cSldViewPr>
      <p:cViewPr varScale="1">
        <p:scale>
          <a:sx n="185" d="100"/>
          <a:sy n="185" d="100"/>
        </p:scale>
        <p:origin x="2368" y="168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6" d="100"/>
          <a:sy n="116" d="100"/>
        </p:scale>
        <p:origin x="573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37DC1-8B94-C746-8600-30FA95C55CA3}" type="datetimeFigureOut">
              <a:rPr lang="en-US" smtClean="0"/>
              <a:t>1/15/19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79C46-BC43-3345-9A6C-018517F2F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3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82D3E-3F34-481E-9610-5BDEF9D35F96}" type="datetimeFigureOut">
              <a:rPr lang="en-US" smtClean="0"/>
              <a:t>1/15/19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0FCC9-46FA-45D6-ACFE-E2189A07B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55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BRIEFLY REVIEW OBJECTIVES.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0FCC9-46FA-45D6-ACFE-E2189A07B6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98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ASK “HOW DO I DECIDE TO FIGHT THE FIRE OR EVACUATE?”</a:t>
            </a:r>
          </a:p>
          <a:p>
            <a:endParaRPr lang="en-US" altLang="en-US" dirty="0"/>
          </a:p>
          <a:p>
            <a:r>
              <a:rPr lang="en-US" altLang="en-US" dirty="0"/>
              <a:t>IF ONE OR MORE OF THE ABOVE CRITERIA AREN’T MET, GET OUT!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0FCC9-46FA-45D6-ACFE-E2189A07B6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115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IF YOU DO USE AN EXTINGUISHER, PLACE IT OUT OF SERVICE AND NOTIFY THE APPROPRIATE PERSON(S) SO IT CAN BE RECHARGED OR REPLACED.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0FCC9-46FA-45D6-ACFE-E2189A07B6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26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BRIEFLY REVIEW COMBUSTION PROCESS, FIRE CLASSES, TYPES OF EXTINGUISHERS, AND THEIR LIMITATIONS </a:t>
            </a:r>
            <a:endParaRPr lang="en-US" altLang="en-US" i="1" dirty="0"/>
          </a:p>
          <a:p>
            <a:endParaRPr lang="en-US" altLang="en-US" dirty="0"/>
          </a:p>
          <a:p>
            <a:r>
              <a:rPr lang="en-US" altLang="en-US" dirty="0"/>
              <a:t>REVIEW “R.A.C.E”, “P.A.S.S.” ACRONYMS.</a:t>
            </a:r>
          </a:p>
          <a:p>
            <a:endParaRPr lang="en-US" altLang="en-US" dirty="0"/>
          </a:p>
          <a:p>
            <a:r>
              <a:rPr lang="en-US" altLang="en-US" dirty="0"/>
              <a:t>ASK FOR QUESTIONS.</a:t>
            </a:r>
          </a:p>
          <a:p>
            <a:endParaRPr lang="en-US" altLang="en-US" dirty="0"/>
          </a:p>
          <a:p>
            <a:r>
              <a:rPr lang="en-US" altLang="en-US" dirty="0"/>
              <a:t>REMIND STUDENTS TO SIGN ROSTER.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0FCC9-46FA-45D6-ACFE-E2189A07B6C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38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For a fire to occur,</a:t>
            </a:r>
            <a:r>
              <a:rPr lang="en-US" altLang="en-US" baseline="0" dirty="0"/>
              <a:t> you need these four ingredients in specific proportions.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0FCC9-46FA-45D6-ACFE-E2189A07B6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08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DESCRIBE THE THREE FIRE CLASSES</a:t>
            </a:r>
          </a:p>
          <a:p>
            <a:pPr>
              <a:buFontTx/>
              <a:buNone/>
            </a:pPr>
            <a:endParaRPr lang="en-US" altLang="en-US" dirty="0"/>
          </a:p>
          <a:p>
            <a:r>
              <a:rPr lang="en-US" altLang="en-US" dirty="0"/>
              <a:t>TO DECIDE IF EXTINGUISHER IS APPROPRIATE, MATCH SYMBOL TO TYPE OF FIRE BEING ENCOUNTERED.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0FCC9-46FA-45D6-ACFE-E2189A07B6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54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POINT OUT DIFFERENT COMPONENTS OF PORTABLE FIRE EXTINGUISHER.</a:t>
            </a:r>
          </a:p>
          <a:p>
            <a:endParaRPr lang="en-US" altLang="en-US" dirty="0"/>
          </a:p>
          <a:p>
            <a:r>
              <a:rPr lang="en-US" altLang="en-US" dirty="0"/>
              <a:t>POINT OUT THAT CO</a:t>
            </a:r>
            <a:r>
              <a:rPr lang="en-US" altLang="en-US" baseline="-25000" dirty="0"/>
              <a:t>2</a:t>
            </a:r>
            <a:r>
              <a:rPr lang="en-US" altLang="en-US" dirty="0"/>
              <a:t> EXTINGUISHER IS UNIQUE IN THAT IT DOES NOT HAVE PRESSURE GAUGE.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0FCC9-46FA-45D6-ACFE-E2189A07B6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51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ASK “WHAT TYPES OF EXTINGUISHERS ARE BEST SUITED ON WHICH FIRE CLASSES?”</a:t>
            </a:r>
          </a:p>
          <a:p>
            <a:pPr>
              <a:buFontTx/>
              <a:buNone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0FCC9-46FA-45D6-ACFE-E2189A07B6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09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0FCC9-46FA-45D6-ACFE-E2189A07B6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07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0FCC9-46FA-45D6-ACFE-E2189A07B6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986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THIS IS THE MOST COMMON TYPE OF FIRE EXTINGUISHER IN OUR FACILITIES.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0FCC9-46FA-45D6-ACFE-E2189A07B6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82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BRIEFLY REVIEW EACH EXTINGUISHER TYPE, STRENGTHS, WEAKNESSES.</a:t>
            </a:r>
          </a:p>
          <a:p>
            <a:pPr>
              <a:buFontTx/>
              <a:buNone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0FCC9-46FA-45D6-ACFE-E2189A07B6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1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13B9BEE-01CC-FD49-A21E-5B4AF4829DD6}"/>
              </a:ext>
            </a:extLst>
          </p:cNvPr>
          <p:cNvSpPr/>
          <p:nvPr userDrawn="1"/>
        </p:nvSpPr>
        <p:spPr>
          <a:xfrm>
            <a:off x="57150" y="3402673"/>
            <a:ext cx="67437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B69FF3-82AE-124A-A27B-390B79E842A2}"/>
              </a:ext>
            </a:extLst>
          </p:cNvPr>
          <p:cNvSpPr/>
          <p:nvPr userDrawn="1"/>
        </p:nvSpPr>
        <p:spPr>
          <a:xfrm>
            <a:off x="2253360" y="1429474"/>
            <a:ext cx="4237230" cy="190427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57450" y="2266951"/>
            <a:ext cx="3509010" cy="859631"/>
          </a:xfrm>
          <a:prstGeom prst="rect">
            <a:avLst/>
          </a:prstGeom>
        </p:spPr>
        <p:txBody>
          <a:bodyPr/>
          <a:lstStyle>
            <a:lvl1pPr algn="l">
              <a:lnSpc>
                <a:spcPts val="2419"/>
              </a:lnSpc>
              <a:defRPr sz="2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GENERIC TITLE OF PRESENTATION HERE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501749"/>
            <a:ext cx="1156590" cy="58102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EACB310-FB7B-6846-95DA-88AEFEC88BD3}"/>
              </a:ext>
            </a:extLst>
          </p:cNvPr>
          <p:cNvSpPr/>
          <p:nvPr userDrawn="1"/>
        </p:nvSpPr>
        <p:spPr>
          <a:xfrm>
            <a:off x="721693" y="1429474"/>
            <a:ext cx="1479215" cy="1904277"/>
          </a:xfrm>
          <a:prstGeom prst="rect">
            <a:avLst/>
          </a:prstGeom>
          <a:solidFill>
            <a:srgbClr val="0091CB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00206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703016-69A7-4D40-8BCC-A7C483422EEE}"/>
              </a:ext>
            </a:extLst>
          </p:cNvPr>
          <p:cNvSpPr/>
          <p:nvPr userDrawn="1"/>
        </p:nvSpPr>
        <p:spPr>
          <a:xfrm>
            <a:off x="57151" y="1428751"/>
            <a:ext cx="612089" cy="190427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D3C75D3-4EAC-0C45-913C-3C30C94C7745}"/>
              </a:ext>
            </a:extLst>
          </p:cNvPr>
          <p:cNvSpPr/>
          <p:nvPr userDrawn="1"/>
        </p:nvSpPr>
        <p:spPr>
          <a:xfrm>
            <a:off x="6535510" y="1428751"/>
            <a:ext cx="265340" cy="1904277"/>
          </a:xfrm>
          <a:prstGeom prst="rect">
            <a:avLst/>
          </a:prstGeom>
          <a:solidFill>
            <a:srgbClr val="0091CB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002060"/>
              </a:solidFill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22103824-92AC-1D4B-8BFB-944B9AF02833}"/>
              </a:ext>
            </a:extLst>
          </p:cNvPr>
          <p:cNvSpPr/>
          <p:nvPr userDrawn="1"/>
        </p:nvSpPr>
        <p:spPr>
          <a:xfrm>
            <a:off x="725847" y="1428333"/>
            <a:ext cx="1096279" cy="1888870"/>
          </a:xfrm>
          <a:custGeom>
            <a:avLst/>
            <a:gdLst>
              <a:gd name="connsiteX0" fmla="*/ 0 w 1461705"/>
              <a:gd name="connsiteY0" fmla="*/ 0 h 1888870"/>
              <a:gd name="connsiteX1" fmla="*/ 687468 w 1461705"/>
              <a:gd name="connsiteY1" fmla="*/ 0 h 1888870"/>
              <a:gd name="connsiteX2" fmla="*/ 1461705 w 1461705"/>
              <a:gd name="connsiteY2" fmla="*/ 1888870 h 1888870"/>
              <a:gd name="connsiteX3" fmla="*/ 0 w 1461705"/>
              <a:gd name="connsiteY3" fmla="*/ 1888870 h 1888870"/>
              <a:gd name="connsiteX4" fmla="*/ 0 w 1461705"/>
              <a:gd name="connsiteY4" fmla="*/ 0 h 1888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1705" h="1888870">
                <a:moveTo>
                  <a:pt x="0" y="0"/>
                </a:moveTo>
                <a:lnTo>
                  <a:pt x="687468" y="0"/>
                </a:lnTo>
                <a:lnTo>
                  <a:pt x="1461705" y="1888870"/>
                </a:lnTo>
                <a:lnTo>
                  <a:pt x="0" y="188887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401D39B5-E3B5-394E-8A19-0037552446FB}"/>
              </a:ext>
            </a:extLst>
          </p:cNvPr>
          <p:cNvSpPr/>
          <p:nvPr userDrawn="1"/>
        </p:nvSpPr>
        <p:spPr>
          <a:xfrm>
            <a:off x="720841" y="2589689"/>
            <a:ext cx="1481729" cy="734189"/>
          </a:xfrm>
          <a:custGeom>
            <a:avLst/>
            <a:gdLst>
              <a:gd name="connsiteX0" fmla="*/ 1975638 w 1975638"/>
              <a:gd name="connsiteY0" fmla="*/ 0 h 734189"/>
              <a:gd name="connsiteX1" fmla="*/ 0 w 1975638"/>
              <a:gd name="connsiteY1" fmla="*/ 473886 h 734189"/>
              <a:gd name="connsiteX2" fmla="*/ 0 w 1975638"/>
              <a:gd name="connsiteY2" fmla="*/ 734189 h 734189"/>
              <a:gd name="connsiteX3" fmla="*/ 1968964 w 1975638"/>
              <a:gd name="connsiteY3" fmla="*/ 734189 h 734189"/>
              <a:gd name="connsiteX4" fmla="*/ 1975638 w 1975638"/>
              <a:gd name="connsiteY4" fmla="*/ 0 h 734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5638" h="734189">
                <a:moveTo>
                  <a:pt x="1975638" y="0"/>
                </a:moveTo>
                <a:lnTo>
                  <a:pt x="0" y="473886"/>
                </a:lnTo>
                <a:lnTo>
                  <a:pt x="0" y="734189"/>
                </a:lnTo>
                <a:lnTo>
                  <a:pt x="1968964" y="734189"/>
                </a:lnTo>
                <a:cubicBezTo>
                  <a:pt x="1971189" y="493909"/>
                  <a:pt x="1973413" y="253628"/>
                  <a:pt x="1975638" y="0"/>
                </a:cubicBezTo>
                <a:close/>
              </a:path>
            </a:pathLst>
          </a:custGeom>
          <a:solidFill>
            <a:srgbClr val="002060">
              <a:alpha val="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43426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990592"/>
            <a:ext cx="5816296" cy="514351"/>
          </a:xfrm>
          <a:prstGeom prst="rect">
            <a:avLst/>
          </a:prstGeom>
        </p:spPr>
        <p:txBody>
          <a:bodyPr/>
          <a:lstStyle>
            <a:lvl1pPr algn="l">
              <a:lnSpc>
                <a:spcPts val="1800"/>
              </a:lnSpc>
              <a:defRPr sz="1800" b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670220"/>
            <a:ext cx="5816296" cy="2958931"/>
          </a:xfrm>
        </p:spPr>
        <p:txBody>
          <a:bodyPr>
            <a:normAutofit/>
          </a:bodyPr>
          <a:lstStyle>
            <a:lvl1pPr marL="192881" indent="-192881">
              <a:buFont typeface="Wingdings" charset="2"/>
              <a:buChar char="§"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C00000"/>
              </a:buCl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>
              <a:buClr>
                <a:srgbClr val="C00000"/>
              </a:buClr>
              <a:buFont typeface="Arial" panose="020B0604020202020204" pitchFamily="34" charset="0"/>
              <a:buChar char="»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25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25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7401" y="4629151"/>
            <a:ext cx="762000" cy="38600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1A6431C-1D56-2E4E-86BB-FB31FE9A9705}"/>
              </a:ext>
            </a:extLst>
          </p:cNvPr>
          <p:cNvSpPr/>
          <p:nvPr userDrawn="1"/>
        </p:nvSpPr>
        <p:spPr>
          <a:xfrm>
            <a:off x="846788" y="133350"/>
            <a:ext cx="5680018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F832EF-120C-294B-ADB7-EE2476F340C9}"/>
              </a:ext>
            </a:extLst>
          </p:cNvPr>
          <p:cNvSpPr/>
          <p:nvPr userDrawn="1"/>
        </p:nvSpPr>
        <p:spPr>
          <a:xfrm>
            <a:off x="342900" y="133350"/>
            <a:ext cx="451154" cy="457200"/>
          </a:xfrm>
          <a:prstGeom prst="rect">
            <a:avLst/>
          </a:prstGeom>
          <a:solidFill>
            <a:srgbClr val="0091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E56662-311B-204D-8478-6548143E44D7}"/>
              </a:ext>
            </a:extLst>
          </p:cNvPr>
          <p:cNvSpPr/>
          <p:nvPr userDrawn="1"/>
        </p:nvSpPr>
        <p:spPr>
          <a:xfrm>
            <a:off x="114300" y="133351"/>
            <a:ext cx="184454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36456A-7F4A-B349-8621-A66D68231A7B}"/>
              </a:ext>
            </a:extLst>
          </p:cNvPr>
          <p:cNvSpPr/>
          <p:nvPr userDrawn="1"/>
        </p:nvSpPr>
        <p:spPr>
          <a:xfrm>
            <a:off x="6579540" y="133351"/>
            <a:ext cx="204446" cy="457200"/>
          </a:xfrm>
          <a:prstGeom prst="rect">
            <a:avLst/>
          </a:prstGeom>
          <a:solidFill>
            <a:srgbClr val="0091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6B959-78D1-9743-9555-AEA0BE2E5C8E}"/>
              </a:ext>
            </a:extLst>
          </p:cNvPr>
          <p:cNvSpPr/>
          <p:nvPr userDrawn="1"/>
        </p:nvSpPr>
        <p:spPr>
          <a:xfrm>
            <a:off x="114299" y="644026"/>
            <a:ext cx="6669687" cy="162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846787" y="257175"/>
            <a:ext cx="4229100" cy="2286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825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Presentation title goes here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1B882EAA-9E44-154D-A2D3-8563400F2D2B}"/>
              </a:ext>
            </a:extLst>
          </p:cNvPr>
          <p:cNvSpPr/>
          <p:nvPr userDrawn="1"/>
        </p:nvSpPr>
        <p:spPr>
          <a:xfrm>
            <a:off x="342899" y="133350"/>
            <a:ext cx="349127" cy="457200"/>
          </a:xfrm>
          <a:custGeom>
            <a:avLst/>
            <a:gdLst>
              <a:gd name="connsiteX0" fmla="*/ 0 w 1461705"/>
              <a:gd name="connsiteY0" fmla="*/ 0 h 1888870"/>
              <a:gd name="connsiteX1" fmla="*/ 687468 w 1461705"/>
              <a:gd name="connsiteY1" fmla="*/ 0 h 1888870"/>
              <a:gd name="connsiteX2" fmla="*/ 1461705 w 1461705"/>
              <a:gd name="connsiteY2" fmla="*/ 1888870 h 1888870"/>
              <a:gd name="connsiteX3" fmla="*/ 0 w 1461705"/>
              <a:gd name="connsiteY3" fmla="*/ 1888870 h 1888870"/>
              <a:gd name="connsiteX4" fmla="*/ 0 w 1461705"/>
              <a:gd name="connsiteY4" fmla="*/ 0 h 1888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1705" h="1888870">
                <a:moveTo>
                  <a:pt x="0" y="0"/>
                </a:moveTo>
                <a:lnTo>
                  <a:pt x="687468" y="0"/>
                </a:lnTo>
                <a:lnTo>
                  <a:pt x="1461705" y="1888870"/>
                </a:lnTo>
                <a:lnTo>
                  <a:pt x="0" y="188887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EEBB33DF-8079-044B-B194-4DC9BCC597E4}"/>
              </a:ext>
            </a:extLst>
          </p:cNvPr>
          <p:cNvSpPr/>
          <p:nvPr userDrawn="1"/>
        </p:nvSpPr>
        <p:spPr>
          <a:xfrm>
            <a:off x="351487" y="428564"/>
            <a:ext cx="430130" cy="161987"/>
          </a:xfrm>
          <a:custGeom>
            <a:avLst/>
            <a:gdLst>
              <a:gd name="connsiteX0" fmla="*/ 1975638 w 1975638"/>
              <a:gd name="connsiteY0" fmla="*/ 0 h 734189"/>
              <a:gd name="connsiteX1" fmla="*/ 0 w 1975638"/>
              <a:gd name="connsiteY1" fmla="*/ 473886 h 734189"/>
              <a:gd name="connsiteX2" fmla="*/ 0 w 1975638"/>
              <a:gd name="connsiteY2" fmla="*/ 734189 h 734189"/>
              <a:gd name="connsiteX3" fmla="*/ 1968964 w 1975638"/>
              <a:gd name="connsiteY3" fmla="*/ 734189 h 734189"/>
              <a:gd name="connsiteX4" fmla="*/ 1975638 w 1975638"/>
              <a:gd name="connsiteY4" fmla="*/ 0 h 734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5638" h="734189">
                <a:moveTo>
                  <a:pt x="1975638" y="0"/>
                </a:moveTo>
                <a:lnTo>
                  <a:pt x="0" y="473886"/>
                </a:lnTo>
                <a:lnTo>
                  <a:pt x="0" y="734189"/>
                </a:lnTo>
                <a:lnTo>
                  <a:pt x="1968964" y="734189"/>
                </a:lnTo>
                <a:cubicBezTo>
                  <a:pt x="1971189" y="493909"/>
                  <a:pt x="1973413" y="253628"/>
                  <a:pt x="1975638" y="0"/>
                </a:cubicBezTo>
                <a:close/>
              </a:path>
            </a:pathLst>
          </a:custGeom>
          <a:solidFill>
            <a:srgbClr val="002060">
              <a:alpha val="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29671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990592"/>
            <a:ext cx="5816296" cy="514351"/>
          </a:xfrm>
          <a:prstGeom prst="rect">
            <a:avLst/>
          </a:prstGeom>
        </p:spPr>
        <p:txBody>
          <a:bodyPr/>
          <a:lstStyle>
            <a:lvl1pPr algn="l">
              <a:lnSpc>
                <a:spcPts val="1800"/>
              </a:lnSpc>
              <a:defRPr sz="1800" b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670220"/>
            <a:ext cx="5816296" cy="2958931"/>
          </a:xfrm>
        </p:spPr>
        <p:txBody>
          <a:bodyPr>
            <a:normAutofit/>
          </a:bodyPr>
          <a:lstStyle>
            <a:lvl1pPr marL="192881" indent="-192881">
              <a:buFont typeface="Wingdings" charset="2"/>
              <a:buChar char="§"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C00000"/>
              </a:buCl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>
              <a:buClr>
                <a:srgbClr val="C00000"/>
              </a:buClr>
              <a:buFont typeface="Arial" panose="020B0604020202020204" pitchFamily="34" charset="0"/>
              <a:buChar char="»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25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25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F832EF-120C-294B-ADB7-EE2476F340C9}"/>
              </a:ext>
            </a:extLst>
          </p:cNvPr>
          <p:cNvSpPr/>
          <p:nvPr userDrawn="1"/>
        </p:nvSpPr>
        <p:spPr>
          <a:xfrm>
            <a:off x="342900" y="133350"/>
            <a:ext cx="457200" cy="457200"/>
          </a:xfrm>
          <a:prstGeom prst="rect">
            <a:avLst/>
          </a:prstGeom>
          <a:solidFill>
            <a:srgbClr val="A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36456A-7F4A-B349-8621-A66D68231A7B}"/>
              </a:ext>
            </a:extLst>
          </p:cNvPr>
          <p:cNvSpPr/>
          <p:nvPr userDrawn="1"/>
        </p:nvSpPr>
        <p:spPr>
          <a:xfrm>
            <a:off x="6573494" y="133351"/>
            <a:ext cx="210492" cy="457200"/>
          </a:xfrm>
          <a:prstGeom prst="rect">
            <a:avLst/>
          </a:prstGeom>
          <a:solidFill>
            <a:srgbClr val="A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6B959-78D1-9743-9555-AEA0BE2E5C8E}"/>
              </a:ext>
            </a:extLst>
          </p:cNvPr>
          <p:cNvSpPr/>
          <p:nvPr userDrawn="1"/>
        </p:nvSpPr>
        <p:spPr>
          <a:xfrm>
            <a:off x="114299" y="644026"/>
            <a:ext cx="6669687" cy="162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45453BAB-3D1F-AB48-AF41-ACEBCE93B82F}"/>
              </a:ext>
            </a:extLst>
          </p:cNvPr>
          <p:cNvSpPr/>
          <p:nvPr userDrawn="1"/>
        </p:nvSpPr>
        <p:spPr>
          <a:xfrm>
            <a:off x="342899" y="133350"/>
            <a:ext cx="353805" cy="457200"/>
          </a:xfrm>
          <a:custGeom>
            <a:avLst/>
            <a:gdLst>
              <a:gd name="connsiteX0" fmla="*/ 0 w 1461705"/>
              <a:gd name="connsiteY0" fmla="*/ 0 h 1888870"/>
              <a:gd name="connsiteX1" fmla="*/ 687468 w 1461705"/>
              <a:gd name="connsiteY1" fmla="*/ 0 h 1888870"/>
              <a:gd name="connsiteX2" fmla="*/ 1461705 w 1461705"/>
              <a:gd name="connsiteY2" fmla="*/ 1888870 h 1888870"/>
              <a:gd name="connsiteX3" fmla="*/ 0 w 1461705"/>
              <a:gd name="connsiteY3" fmla="*/ 1888870 h 1888870"/>
              <a:gd name="connsiteX4" fmla="*/ 0 w 1461705"/>
              <a:gd name="connsiteY4" fmla="*/ 0 h 1888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1705" h="1888870">
                <a:moveTo>
                  <a:pt x="0" y="0"/>
                </a:moveTo>
                <a:lnTo>
                  <a:pt x="687468" y="0"/>
                </a:lnTo>
                <a:lnTo>
                  <a:pt x="1461705" y="1888870"/>
                </a:lnTo>
                <a:lnTo>
                  <a:pt x="0" y="188887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E6C08064-AF58-744D-BA59-AC093FF497FB}"/>
              </a:ext>
            </a:extLst>
          </p:cNvPr>
          <p:cNvSpPr/>
          <p:nvPr userDrawn="1"/>
        </p:nvSpPr>
        <p:spPr>
          <a:xfrm>
            <a:off x="351487" y="428564"/>
            <a:ext cx="435895" cy="161987"/>
          </a:xfrm>
          <a:custGeom>
            <a:avLst/>
            <a:gdLst>
              <a:gd name="connsiteX0" fmla="*/ 1975638 w 1975638"/>
              <a:gd name="connsiteY0" fmla="*/ 0 h 734189"/>
              <a:gd name="connsiteX1" fmla="*/ 0 w 1975638"/>
              <a:gd name="connsiteY1" fmla="*/ 473886 h 734189"/>
              <a:gd name="connsiteX2" fmla="*/ 0 w 1975638"/>
              <a:gd name="connsiteY2" fmla="*/ 734189 h 734189"/>
              <a:gd name="connsiteX3" fmla="*/ 1968964 w 1975638"/>
              <a:gd name="connsiteY3" fmla="*/ 734189 h 734189"/>
              <a:gd name="connsiteX4" fmla="*/ 1975638 w 1975638"/>
              <a:gd name="connsiteY4" fmla="*/ 0 h 734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5638" h="734189">
                <a:moveTo>
                  <a:pt x="1975638" y="0"/>
                </a:moveTo>
                <a:lnTo>
                  <a:pt x="0" y="473886"/>
                </a:lnTo>
                <a:lnTo>
                  <a:pt x="0" y="734189"/>
                </a:lnTo>
                <a:lnTo>
                  <a:pt x="1968964" y="734189"/>
                </a:lnTo>
                <a:cubicBezTo>
                  <a:pt x="1971189" y="493909"/>
                  <a:pt x="1973413" y="253628"/>
                  <a:pt x="1975638" y="0"/>
                </a:cubicBezTo>
                <a:close/>
              </a:path>
            </a:pathLst>
          </a:custGeom>
          <a:solidFill>
            <a:srgbClr val="002060">
              <a:alpha val="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9FDD021-C066-E549-B55E-E5BB6DD6E8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7401" y="4629151"/>
            <a:ext cx="762000" cy="386005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66F14D1-9A68-AF48-A2AC-DB3756E01A50}"/>
              </a:ext>
            </a:extLst>
          </p:cNvPr>
          <p:cNvSpPr/>
          <p:nvPr userDrawn="1"/>
        </p:nvSpPr>
        <p:spPr>
          <a:xfrm>
            <a:off x="846788" y="133350"/>
            <a:ext cx="5680018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129D59A-E52A-7245-BB0D-0EC5FEC2EE2D}"/>
              </a:ext>
            </a:extLst>
          </p:cNvPr>
          <p:cNvSpPr/>
          <p:nvPr userDrawn="1"/>
        </p:nvSpPr>
        <p:spPr>
          <a:xfrm>
            <a:off x="114300" y="133351"/>
            <a:ext cx="184454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58A421D3-A854-F54D-BA6A-3DC022DB4CA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6787" y="257175"/>
            <a:ext cx="4229100" cy="2286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825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Presentation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196996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990592"/>
            <a:ext cx="5816296" cy="514351"/>
          </a:xfrm>
          <a:prstGeom prst="rect">
            <a:avLst/>
          </a:prstGeom>
        </p:spPr>
        <p:txBody>
          <a:bodyPr/>
          <a:lstStyle>
            <a:lvl1pPr algn="l">
              <a:lnSpc>
                <a:spcPts val="1800"/>
              </a:lnSpc>
              <a:defRPr sz="1800" b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670220"/>
            <a:ext cx="5816296" cy="2958931"/>
          </a:xfrm>
        </p:spPr>
        <p:txBody>
          <a:bodyPr>
            <a:normAutofit/>
          </a:bodyPr>
          <a:lstStyle>
            <a:lvl1pPr marL="192881" indent="-192881">
              <a:buFont typeface="Wingdings" charset="2"/>
              <a:buChar char="§"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C00000"/>
              </a:buCl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>
              <a:buClr>
                <a:srgbClr val="C00000"/>
              </a:buClr>
              <a:buFont typeface="Arial" panose="020B0604020202020204" pitchFamily="34" charset="0"/>
              <a:buChar char="»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25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25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F832EF-120C-294B-ADB7-EE2476F340C9}"/>
              </a:ext>
            </a:extLst>
          </p:cNvPr>
          <p:cNvSpPr/>
          <p:nvPr userDrawn="1"/>
        </p:nvSpPr>
        <p:spPr>
          <a:xfrm>
            <a:off x="342900" y="133350"/>
            <a:ext cx="457200" cy="457200"/>
          </a:xfrm>
          <a:prstGeom prst="rect">
            <a:avLst/>
          </a:prstGeom>
          <a:solidFill>
            <a:srgbClr val="B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36456A-7F4A-B349-8621-A66D68231A7B}"/>
              </a:ext>
            </a:extLst>
          </p:cNvPr>
          <p:cNvSpPr/>
          <p:nvPr userDrawn="1"/>
        </p:nvSpPr>
        <p:spPr>
          <a:xfrm>
            <a:off x="6573494" y="133351"/>
            <a:ext cx="210492" cy="457200"/>
          </a:xfrm>
          <a:prstGeom prst="rect">
            <a:avLst/>
          </a:prstGeom>
          <a:solidFill>
            <a:srgbClr val="B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6B959-78D1-9743-9555-AEA0BE2E5C8E}"/>
              </a:ext>
            </a:extLst>
          </p:cNvPr>
          <p:cNvSpPr/>
          <p:nvPr userDrawn="1"/>
        </p:nvSpPr>
        <p:spPr>
          <a:xfrm>
            <a:off x="114299" y="644026"/>
            <a:ext cx="6669687" cy="162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CC6BFA1B-2CEF-8A43-9ABB-97358F66CDA1}"/>
              </a:ext>
            </a:extLst>
          </p:cNvPr>
          <p:cNvSpPr/>
          <p:nvPr userDrawn="1"/>
        </p:nvSpPr>
        <p:spPr>
          <a:xfrm>
            <a:off x="342899" y="133350"/>
            <a:ext cx="353805" cy="457200"/>
          </a:xfrm>
          <a:custGeom>
            <a:avLst/>
            <a:gdLst>
              <a:gd name="connsiteX0" fmla="*/ 0 w 1461705"/>
              <a:gd name="connsiteY0" fmla="*/ 0 h 1888870"/>
              <a:gd name="connsiteX1" fmla="*/ 687468 w 1461705"/>
              <a:gd name="connsiteY1" fmla="*/ 0 h 1888870"/>
              <a:gd name="connsiteX2" fmla="*/ 1461705 w 1461705"/>
              <a:gd name="connsiteY2" fmla="*/ 1888870 h 1888870"/>
              <a:gd name="connsiteX3" fmla="*/ 0 w 1461705"/>
              <a:gd name="connsiteY3" fmla="*/ 1888870 h 1888870"/>
              <a:gd name="connsiteX4" fmla="*/ 0 w 1461705"/>
              <a:gd name="connsiteY4" fmla="*/ 0 h 1888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1705" h="1888870">
                <a:moveTo>
                  <a:pt x="0" y="0"/>
                </a:moveTo>
                <a:lnTo>
                  <a:pt x="687468" y="0"/>
                </a:lnTo>
                <a:lnTo>
                  <a:pt x="1461705" y="1888870"/>
                </a:lnTo>
                <a:lnTo>
                  <a:pt x="0" y="188887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DD08DF49-CE3B-3A49-B6F7-F7A2058F7BA8}"/>
              </a:ext>
            </a:extLst>
          </p:cNvPr>
          <p:cNvSpPr/>
          <p:nvPr userDrawn="1"/>
        </p:nvSpPr>
        <p:spPr>
          <a:xfrm>
            <a:off x="351487" y="428564"/>
            <a:ext cx="435895" cy="161987"/>
          </a:xfrm>
          <a:custGeom>
            <a:avLst/>
            <a:gdLst>
              <a:gd name="connsiteX0" fmla="*/ 1975638 w 1975638"/>
              <a:gd name="connsiteY0" fmla="*/ 0 h 734189"/>
              <a:gd name="connsiteX1" fmla="*/ 0 w 1975638"/>
              <a:gd name="connsiteY1" fmla="*/ 473886 h 734189"/>
              <a:gd name="connsiteX2" fmla="*/ 0 w 1975638"/>
              <a:gd name="connsiteY2" fmla="*/ 734189 h 734189"/>
              <a:gd name="connsiteX3" fmla="*/ 1968964 w 1975638"/>
              <a:gd name="connsiteY3" fmla="*/ 734189 h 734189"/>
              <a:gd name="connsiteX4" fmla="*/ 1975638 w 1975638"/>
              <a:gd name="connsiteY4" fmla="*/ 0 h 734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5638" h="734189">
                <a:moveTo>
                  <a:pt x="1975638" y="0"/>
                </a:moveTo>
                <a:lnTo>
                  <a:pt x="0" y="473886"/>
                </a:lnTo>
                <a:lnTo>
                  <a:pt x="0" y="734189"/>
                </a:lnTo>
                <a:lnTo>
                  <a:pt x="1968964" y="734189"/>
                </a:lnTo>
                <a:cubicBezTo>
                  <a:pt x="1971189" y="493909"/>
                  <a:pt x="1973413" y="253628"/>
                  <a:pt x="1975638" y="0"/>
                </a:cubicBezTo>
                <a:close/>
              </a:path>
            </a:pathLst>
          </a:custGeom>
          <a:solidFill>
            <a:srgbClr val="002060">
              <a:alpha val="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1C306CE-7E5A-8E49-BBC5-7F8ABE9EDD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7401" y="4629151"/>
            <a:ext cx="762000" cy="38600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7453BBF-BDCC-E040-8C3C-A691D80EE0AA}"/>
              </a:ext>
            </a:extLst>
          </p:cNvPr>
          <p:cNvSpPr/>
          <p:nvPr userDrawn="1"/>
        </p:nvSpPr>
        <p:spPr>
          <a:xfrm>
            <a:off x="846788" y="133350"/>
            <a:ext cx="5680018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4801415-1FA8-0E4E-97D6-57996A144303}"/>
              </a:ext>
            </a:extLst>
          </p:cNvPr>
          <p:cNvSpPr/>
          <p:nvPr userDrawn="1"/>
        </p:nvSpPr>
        <p:spPr>
          <a:xfrm>
            <a:off x="114300" y="133351"/>
            <a:ext cx="184454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169CD376-73BA-414C-B2E2-F50B71934A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6787" y="257175"/>
            <a:ext cx="4229100" cy="2286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825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Presentation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24199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990592"/>
            <a:ext cx="5816296" cy="514351"/>
          </a:xfrm>
          <a:prstGeom prst="rect">
            <a:avLst/>
          </a:prstGeom>
        </p:spPr>
        <p:txBody>
          <a:bodyPr/>
          <a:lstStyle>
            <a:lvl1pPr algn="l">
              <a:lnSpc>
                <a:spcPts val="1800"/>
              </a:lnSpc>
              <a:defRPr sz="1800" b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670220"/>
            <a:ext cx="5816296" cy="2958931"/>
          </a:xfrm>
        </p:spPr>
        <p:txBody>
          <a:bodyPr>
            <a:normAutofit/>
          </a:bodyPr>
          <a:lstStyle>
            <a:lvl1pPr marL="192881" indent="-192881">
              <a:buFont typeface="Wingdings" charset="2"/>
              <a:buChar char="§"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C00000"/>
              </a:buCl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>
              <a:buClr>
                <a:srgbClr val="C00000"/>
              </a:buClr>
              <a:buFont typeface="Arial" panose="020B0604020202020204" pitchFamily="34" charset="0"/>
              <a:buChar char="»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25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25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F832EF-120C-294B-ADB7-EE2476F340C9}"/>
              </a:ext>
            </a:extLst>
          </p:cNvPr>
          <p:cNvSpPr/>
          <p:nvPr userDrawn="1"/>
        </p:nvSpPr>
        <p:spPr>
          <a:xfrm>
            <a:off x="342900" y="133350"/>
            <a:ext cx="457200" cy="457200"/>
          </a:xfrm>
          <a:prstGeom prst="rect">
            <a:avLst/>
          </a:prstGeom>
          <a:solidFill>
            <a:srgbClr val="EE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36456A-7F4A-B349-8621-A66D68231A7B}"/>
              </a:ext>
            </a:extLst>
          </p:cNvPr>
          <p:cNvSpPr/>
          <p:nvPr userDrawn="1"/>
        </p:nvSpPr>
        <p:spPr>
          <a:xfrm>
            <a:off x="6573494" y="133351"/>
            <a:ext cx="210492" cy="457200"/>
          </a:xfrm>
          <a:prstGeom prst="rect">
            <a:avLst/>
          </a:prstGeom>
          <a:solidFill>
            <a:srgbClr val="EE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6B959-78D1-9743-9555-AEA0BE2E5C8E}"/>
              </a:ext>
            </a:extLst>
          </p:cNvPr>
          <p:cNvSpPr/>
          <p:nvPr userDrawn="1"/>
        </p:nvSpPr>
        <p:spPr>
          <a:xfrm>
            <a:off x="114299" y="644026"/>
            <a:ext cx="6669687" cy="162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A9A767F0-EAE5-504C-9479-53168D01BD0D}"/>
              </a:ext>
            </a:extLst>
          </p:cNvPr>
          <p:cNvSpPr/>
          <p:nvPr userDrawn="1"/>
        </p:nvSpPr>
        <p:spPr>
          <a:xfrm>
            <a:off x="342899" y="133350"/>
            <a:ext cx="353805" cy="457200"/>
          </a:xfrm>
          <a:custGeom>
            <a:avLst/>
            <a:gdLst>
              <a:gd name="connsiteX0" fmla="*/ 0 w 1461705"/>
              <a:gd name="connsiteY0" fmla="*/ 0 h 1888870"/>
              <a:gd name="connsiteX1" fmla="*/ 687468 w 1461705"/>
              <a:gd name="connsiteY1" fmla="*/ 0 h 1888870"/>
              <a:gd name="connsiteX2" fmla="*/ 1461705 w 1461705"/>
              <a:gd name="connsiteY2" fmla="*/ 1888870 h 1888870"/>
              <a:gd name="connsiteX3" fmla="*/ 0 w 1461705"/>
              <a:gd name="connsiteY3" fmla="*/ 1888870 h 1888870"/>
              <a:gd name="connsiteX4" fmla="*/ 0 w 1461705"/>
              <a:gd name="connsiteY4" fmla="*/ 0 h 1888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1705" h="1888870">
                <a:moveTo>
                  <a:pt x="0" y="0"/>
                </a:moveTo>
                <a:lnTo>
                  <a:pt x="687468" y="0"/>
                </a:lnTo>
                <a:lnTo>
                  <a:pt x="1461705" y="1888870"/>
                </a:lnTo>
                <a:lnTo>
                  <a:pt x="0" y="188887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58E395CA-5B1A-C745-9EDA-A22B6E0700B8}"/>
              </a:ext>
            </a:extLst>
          </p:cNvPr>
          <p:cNvSpPr/>
          <p:nvPr userDrawn="1"/>
        </p:nvSpPr>
        <p:spPr>
          <a:xfrm>
            <a:off x="351487" y="428564"/>
            <a:ext cx="435895" cy="161987"/>
          </a:xfrm>
          <a:custGeom>
            <a:avLst/>
            <a:gdLst>
              <a:gd name="connsiteX0" fmla="*/ 1975638 w 1975638"/>
              <a:gd name="connsiteY0" fmla="*/ 0 h 734189"/>
              <a:gd name="connsiteX1" fmla="*/ 0 w 1975638"/>
              <a:gd name="connsiteY1" fmla="*/ 473886 h 734189"/>
              <a:gd name="connsiteX2" fmla="*/ 0 w 1975638"/>
              <a:gd name="connsiteY2" fmla="*/ 734189 h 734189"/>
              <a:gd name="connsiteX3" fmla="*/ 1968964 w 1975638"/>
              <a:gd name="connsiteY3" fmla="*/ 734189 h 734189"/>
              <a:gd name="connsiteX4" fmla="*/ 1975638 w 1975638"/>
              <a:gd name="connsiteY4" fmla="*/ 0 h 734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5638" h="734189">
                <a:moveTo>
                  <a:pt x="1975638" y="0"/>
                </a:moveTo>
                <a:lnTo>
                  <a:pt x="0" y="473886"/>
                </a:lnTo>
                <a:lnTo>
                  <a:pt x="0" y="734189"/>
                </a:lnTo>
                <a:lnTo>
                  <a:pt x="1968964" y="734189"/>
                </a:lnTo>
                <a:cubicBezTo>
                  <a:pt x="1971189" y="493909"/>
                  <a:pt x="1973413" y="253628"/>
                  <a:pt x="1975638" y="0"/>
                </a:cubicBezTo>
                <a:close/>
              </a:path>
            </a:pathLst>
          </a:custGeom>
          <a:solidFill>
            <a:srgbClr val="002060">
              <a:alpha val="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C6940B6-0DD4-6E4E-BC0E-B06DBF41FF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7401" y="4629151"/>
            <a:ext cx="762000" cy="38600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FDDD27B-6A34-E748-9EA3-C49B036DB6BC}"/>
              </a:ext>
            </a:extLst>
          </p:cNvPr>
          <p:cNvSpPr/>
          <p:nvPr userDrawn="1"/>
        </p:nvSpPr>
        <p:spPr>
          <a:xfrm>
            <a:off x="846788" y="133350"/>
            <a:ext cx="5680018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1BC2C4B-BDE0-A54B-B0C3-63323A70534B}"/>
              </a:ext>
            </a:extLst>
          </p:cNvPr>
          <p:cNvSpPr/>
          <p:nvPr userDrawn="1"/>
        </p:nvSpPr>
        <p:spPr>
          <a:xfrm>
            <a:off x="114300" y="133351"/>
            <a:ext cx="184454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37CC52CA-3A37-B74D-84D1-6A349ED73D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6787" y="257175"/>
            <a:ext cx="4229100" cy="2286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825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Presentation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41685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990592"/>
            <a:ext cx="5816296" cy="514351"/>
          </a:xfrm>
          <a:prstGeom prst="rect">
            <a:avLst/>
          </a:prstGeom>
        </p:spPr>
        <p:txBody>
          <a:bodyPr/>
          <a:lstStyle>
            <a:lvl1pPr algn="l">
              <a:lnSpc>
                <a:spcPts val="1800"/>
              </a:lnSpc>
              <a:defRPr sz="1800" b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670220"/>
            <a:ext cx="5816296" cy="2958931"/>
          </a:xfrm>
        </p:spPr>
        <p:txBody>
          <a:bodyPr>
            <a:normAutofit/>
          </a:bodyPr>
          <a:lstStyle>
            <a:lvl1pPr marL="192881" indent="-192881">
              <a:buFont typeface="Wingdings" charset="2"/>
              <a:buChar char="§"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C00000"/>
              </a:buCl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>
              <a:buClr>
                <a:srgbClr val="C00000"/>
              </a:buClr>
              <a:buFont typeface="Arial" panose="020B0604020202020204" pitchFamily="34" charset="0"/>
              <a:buChar char="»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25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25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F832EF-120C-294B-ADB7-EE2476F340C9}"/>
              </a:ext>
            </a:extLst>
          </p:cNvPr>
          <p:cNvSpPr/>
          <p:nvPr userDrawn="1"/>
        </p:nvSpPr>
        <p:spPr>
          <a:xfrm>
            <a:off x="342900" y="133350"/>
            <a:ext cx="457200" cy="457200"/>
          </a:xfrm>
          <a:prstGeom prst="rect">
            <a:avLst/>
          </a:prstGeom>
          <a:solidFill>
            <a:srgbClr val="872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36456A-7F4A-B349-8621-A66D68231A7B}"/>
              </a:ext>
            </a:extLst>
          </p:cNvPr>
          <p:cNvSpPr/>
          <p:nvPr userDrawn="1"/>
        </p:nvSpPr>
        <p:spPr>
          <a:xfrm>
            <a:off x="6573494" y="133351"/>
            <a:ext cx="210492" cy="457200"/>
          </a:xfrm>
          <a:prstGeom prst="rect">
            <a:avLst/>
          </a:prstGeom>
          <a:solidFill>
            <a:srgbClr val="872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6B959-78D1-9743-9555-AEA0BE2E5C8E}"/>
              </a:ext>
            </a:extLst>
          </p:cNvPr>
          <p:cNvSpPr/>
          <p:nvPr userDrawn="1"/>
        </p:nvSpPr>
        <p:spPr>
          <a:xfrm>
            <a:off x="114299" y="644026"/>
            <a:ext cx="6669687" cy="162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76B2135E-4D1D-4D4D-8EFB-2DEEB9BC691A}"/>
              </a:ext>
            </a:extLst>
          </p:cNvPr>
          <p:cNvSpPr/>
          <p:nvPr userDrawn="1"/>
        </p:nvSpPr>
        <p:spPr>
          <a:xfrm>
            <a:off x="342899" y="133350"/>
            <a:ext cx="353805" cy="457200"/>
          </a:xfrm>
          <a:custGeom>
            <a:avLst/>
            <a:gdLst>
              <a:gd name="connsiteX0" fmla="*/ 0 w 1461705"/>
              <a:gd name="connsiteY0" fmla="*/ 0 h 1888870"/>
              <a:gd name="connsiteX1" fmla="*/ 687468 w 1461705"/>
              <a:gd name="connsiteY1" fmla="*/ 0 h 1888870"/>
              <a:gd name="connsiteX2" fmla="*/ 1461705 w 1461705"/>
              <a:gd name="connsiteY2" fmla="*/ 1888870 h 1888870"/>
              <a:gd name="connsiteX3" fmla="*/ 0 w 1461705"/>
              <a:gd name="connsiteY3" fmla="*/ 1888870 h 1888870"/>
              <a:gd name="connsiteX4" fmla="*/ 0 w 1461705"/>
              <a:gd name="connsiteY4" fmla="*/ 0 h 1888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1705" h="1888870">
                <a:moveTo>
                  <a:pt x="0" y="0"/>
                </a:moveTo>
                <a:lnTo>
                  <a:pt x="687468" y="0"/>
                </a:lnTo>
                <a:lnTo>
                  <a:pt x="1461705" y="1888870"/>
                </a:lnTo>
                <a:lnTo>
                  <a:pt x="0" y="188887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DD0E5979-6CCB-EC41-B6B9-5CD761F1D1DB}"/>
              </a:ext>
            </a:extLst>
          </p:cNvPr>
          <p:cNvSpPr/>
          <p:nvPr userDrawn="1"/>
        </p:nvSpPr>
        <p:spPr>
          <a:xfrm>
            <a:off x="351487" y="428564"/>
            <a:ext cx="435895" cy="161987"/>
          </a:xfrm>
          <a:custGeom>
            <a:avLst/>
            <a:gdLst>
              <a:gd name="connsiteX0" fmla="*/ 1975638 w 1975638"/>
              <a:gd name="connsiteY0" fmla="*/ 0 h 734189"/>
              <a:gd name="connsiteX1" fmla="*/ 0 w 1975638"/>
              <a:gd name="connsiteY1" fmla="*/ 473886 h 734189"/>
              <a:gd name="connsiteX2" fmla="*/ 0 w 1975638"/>
              <a:gd name="connsiteY2" fmla="*/ 734189 h 734189"/>
              <a:gd name="connsiteX3" fmla="*/ 1968964 w 1975638"/>
              <a:gd name="connsiteY3" fmla="*/ 734189 h 734189"/>
              <a:gd name="connsiteX4" fmla="*/ 1975638 w 1975638"/>
              <a:gd name="connsiteY4" fmla="*/ 0 h 734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5638" h="734189">
                <a:moveTo>
                  <a:pt x="1975638" y="0"/>
                </a:moveTo>
                <a:lnTo>
                  <a:pt x="0" y="473886"/>
                </a:lnTo>
                <a:lnTo>
                  <a:pt x="0" y="734189"/>
                </a:lnTo>
                <a:lnTo>
                  <a:pt x="1968964" y="734189"/>
                </a:lnTo>
                <a:cubicBezTo>
                  <a:pt x="1971189" y="493909"/>
                  <a:pt x="1973413" y="253628"/>
                  <a:pt x="1975638" y="0"/>
                </a:cubicBezTo>
                <a:close/>
              </a:path>
            </a:pathLst>
          </a:custGeom>
          <a:solidFill>
            <a:srgbClr val="002060">
              <a:alpha val="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51AF93F-D341-CA49-A49A-D74B9E7D46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7401" y="4629151"/>
            <a:ext cx="762000" cy="38600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4DB39887-F94D-5A47-A31D-D809441A3ED2}"/>
              </a:ext>
            </a:extLst>
          </p:cNvPr>
          <p:cNvSpPr/>
          <p:nvPr userDrawn="1"/>
        </p:nvSpPr>
        <p:spPr>
          <a:xfrm>
            <a:off x="846788" y="133350"/>
            <a:ext cx="5680018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F7A4C9-CD2F-5C41-A70E-20A775D2A66B}"/>
              </a:ext>
            </a:extLst>
          </p:cNvPr>
          <p:cNvSpPr/>
          <p:nvPr userDrawn="1"/>
        </p:nvSpPr>
        <p:spPr>
          <a:xfrm>
            <a:off x="114300" y="133351"/>
            <a:ext cx="184454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AE1B838-B9AC-304B-8F6C-910AF1F7339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6787" y="257175"/>
            <a:ext cx="4229100" cy="2286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825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Presentation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0533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5889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7ED34-D7CD-4820-9483-D1F18725D12A}" type="datetimeFigureOut">
              <a:rPr lang="en-US" smtClean="0"/>
              <a:t>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D2FAE-8DED-4A5A-BDA3-D5603EAAE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9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89" r:id="rId3"/>
    <p:sldLayoutId id="2147483690" r:id="rId4"/>
    <p:sldLayoutId id="2147483691" r:id="rId5"/>
    <p:sldLayoutId id="2147483692" r:id="rId6"/>
    <p:sldLayoutId id="2147483655" r:id="rId7"/>
  </p:sldLayoutIdLst>
  <p:txStyles>
    <p:titleStyle>
      <a:lvl1pPr algn="ctr" defTabSz="514350" rtl="0" eaLnBrk="1" latinLnBrk="0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Clr>
          <a:srgbClr val="C00000"/>
        </a:buClr>
        <a:buSzPct val="140000"/>
        <a:buFont typeface="Wingdings" charset="2"/>
        <a:buChar char="§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17910" indent="-160735" algn="l" defTabSz="51435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Char char="–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42938" indent="-128588" algn="l" defTabSz="514350" rtl="0" eaLnBrk="1" latinLnBrk="0" hangingPunct="1">
        <a:spcBef>
          <a:spcPct val="20000"/>
        </a:spcBef>
        <a:buClr>
          <a:srgbClr val="C00000"/>
        </a:buClr>
        <a:buFont typeface="Calibri" panose="020F0502020204030204" pitchFamily="34" charset="0"/>
        <a:buChar char="»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4A2F1-B939-144D-9C43-D0CD0B2B47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7450" y="2269927"/>
            <a:ext cx="3509010" cy="644723"/>
          </a:xfrm>
        </p:spPr>
        <p:txBody>
          <a:bodyPr/>
          <a:lstStyle/>
          <a:p>
            <a:r>
              <a:rPr lang="en-US" cap="all" dirty="0"/>
              <a:t>Fire extinguisher training</a:t>
            </a:r>
          </a:p>
        </p:txBody>
      </p:sp>
    </p:spTree>
    <p:extLst>
      <p:ext uri="{BB962C8B-B14F-4D97-AF65-F5344CB8AC3E}">
        <p14:creationId xmlns:p14="http://schemas.microsoft.com/office/powerpoint/2010/main" val="2256918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D89A05-154A-694F-9C31-C194555792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Fire extinguisher training</a:t>
            </a:r>
          </a:p>
        </p:txBody>
      </p:sp>
      <p:grpSp>
        <p:nvGrpSpPr>
          <p:cNvPr id="6" name="Group 31">
            <a:extLst>
              <a:ext uri="{FF2B5EF4-FFF2-40B4-BE49-F238E27FC236}">
                <a16:creationId xmlns:a16="http://schemas.microsoft.com/office/drawing/2014/main" id="{F8B68D5F-3B86-5D49-93AD-139139DB666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077689"/>
            <a:ext cx="6629646" cy="2658586"/>
            <a:chOff x="101" y="1638"/>
            <a:chExt cx="6537" cy="3372"/>
          </a:xfrm>
          <a:solidFill>
            <a:schemeClr val="bg1">
              <a:lumMod val="95000"/>
            </a:schemeClr>
          </a:solidFill>
        </p:grpSpPr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CBE61F42-2F58-0C48-B9D3-C3DC963C8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" y="1638"/>
              <a:ext cx="2323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E5AD0434-ABAA-8F4B-814A-B0DB83E35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" y="3364"/>
              <a:ext cx="2325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0B8DEA46-FB03-3145-AAF5-DA883CF80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" y="3364"/>
              <a:ext cx="2260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 dirty="0"/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668599D1-F9A7-CB41-AB2E-F108151E1D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" y="2541"/>
              <a:ext cx="2325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E239ADC5-99BB-CC46-AA06-6E08CE8D56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" y="2541"/>
              <a:ext cx="2260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 dirty="0"/>
            </a:p>
          </p:txBody>
        </p:sp>
        <p:sp>
          <p:nvSpPr>
            <p:cNvPr id="15" name="Rectangle 10">
              <a:extLst>
                <a:ext uri="{FF2B5EF4-FFF2-40B4-BE49-F238E27FC236}">
                  <a16:creationId xmlns:a16="http://schemas.microsoft.com/office/drawing/2014/main" id="{6C70F9E3-954F-0D4F-A6BC-3831F54EA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" y="1638"/>
              <a:ext cx="2260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 dirty="0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502BB046-DAD2-784C-9377-E7E7273CD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" y="4187"/>
              <a:ext cx="2325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" name="Rectangle 30">
              <a:extLst>
                <a:ext uri="{FF2B5EF4-FFF2-40B4-BE49-F238E27FC236}">
                  <a16:creationId xmlns:a16="http://schemas.microsoft.com/office/drawing/2014/main" id="{BE240D52-C5FC-8743-A39E-286E216ED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6" y="4187"/>
              <a:ext cx="2258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 dirty="0"/>
            </a:p>
          </p:txBody>
        </p:sp>
        <p:sp>
          <p:nvSpPr>
            <p:cNvPr id="26" name="Rectangle 10">
              <a:extLst>
                <a:ext uri="{FF2B5EF4-FFF2-40B4-BE49-F238E27FC236}">
                  <a16:creationId xmlns:a16="http://schemas.microsoft.com/office/drawing/2014/main" id="{A4B70C17-4A7C-AC49-8B49-142898D84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2" y="1638"/>
              <a:ext cx="1966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 dirty="0"/>
            </a:p>
          </p:txBody>
        </p:sp>
        <p:sp>
          <p:nvSpPr>
            <p:cNvPr id="27" name="Rectangle 5">
              <a:extLst>
                <a:ext uri="{FF2B5EF4-FFF2-40B4-BE49-F238E27FC236}">
                  <a16:creationId xmlns:a16="http://schemas.microsoft.com/office/drawing/2014/main" id="{E7B719CA-6FB6-BC47-B81B-7DE1CB0D2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6" y="3364"/>
              <a:ext cx="1972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 dirty="0"/>
            </a:p>
          </p:txBody>
        </p:sp>
        <p:sp>
          <p:nvSpPr>
            <p:cNvPr id="29" name="Rectangle 7">
              <a:extLst>
                <a:ext uri="{FF2B5EF4-FFF2-40B4-BE49-F238E27FC236}">
                  <a16:creationId xmlns:a16="http://schemas.microsoft.com/office/drawing/2014/main" id="{5DC078A5-2947-9348-88B9-53A6463CB9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6" y="2541"/>
              <a:ext cx="1972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 dirty="0"/>
            </a:p>
          </p:txBody>
        </p:sp>
        <p:sp>
          <p:nvSpPr>
            <p:cNvPr id="30" name="Rectangle 30">
              <a:extLst>
                <a:ext uri="{FF2B5EF4-FFF2-40B4-BE49-F238E27FC236}">
                  <a16:creationId xmlns:a16="http://schemas.microsoft.com/office/drawing/2014/main" id="{43BF1AA3-8752-F640-AF55-00901CD4F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8" y="4187"/>
              <a:ext cx="1970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 dirty="0"/>
            </a:p>
          </p:txBody>
        </p:sp>
      </p:grpSp>
      <p:sp>
        <p:nvSpPr>
          <p:cNvPr id="18" name="Rectangle 13">
            <a:extLst>
              <a:ext uri="{FF2B5EF4-FFF2-40B4-BE49-F238E27FC236}">
                <a16:creationId xmlns:a16="http://schemas.microsoft.com/office/drawing/2014/main" id="{122BDA4F-62E7-5442-AC6C-902214083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25093"/>
            <a:ext cx="2355922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600" b="1" i="1" dirty="0"/>
              <a:t>Extinguisher type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473962F0-F1AA-8341-9EB3-481942ABC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428" y="1226789"/>
            <a:ext cx="2248172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600" b="1" i="1" dirty="0"/>
              <a:t>Works by</a:t>
            </a: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4840A62B-AF44-5441-A5E6-A094699F4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322" y="1853752"/>
            <a:ext cx="2292031" cy="27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200" b="1" dirty="0"/>
              <a:t>Cooling and smothering</a:t>
            </a:r>
          </a:p>
        </p:txBody>
      </p:sp>
      <p:sp>
        <p:nvSpPr>
          <p:cNvPr id="24" name="Rectangle 19">
            <a:extLst>
              <a:ext uri="{FF2B5EF4-FFF2-40B4-BE49-F238E27FC236}">
                <a16:creationId xmlns:a16="http://schemas.microsoft.com/office/drawing/2014/main" id="{27F77078-99D9-4B41-8094-850B9D84D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428" y="2523542"/>
            <a:ext cx="2247925" cy="27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200" b="1" dirty="0"/>
              <a:t>Cooling and smothering</a:t>
            </a:r>
          </a:p>
        </p:txBody>
      </p:sp>
      <p:sp>
        <p:nvSpPr>
          <p:cNvPr id="25" name="Rectangle 20">
            <a:extLst>
              <a:ext uri="{FF2B5EF4-FFF2-40B4-BE49-F238E27FC236}">
                <a16:creationId xmlns:a16="http://schemas.microsoft.com/office/drawing/2014/main" id="{EA2E313F-693E-F848-99E7-7F061163C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324" y="3202472"/>
            <a:ext cx="2292030" cy="27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200" b="1" dirty="0"/>
              <a:t>Smothering</a:t>
            </a:r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A7AF470C-7A6A-1649-A090-EA6F71013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1" y="1881781"/>
            <a:ext cx="2422136" cy="175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r>
              <a:rPr lang="en-US" altLang="en-US" sz="1200" b="1" dirty="0"/>
              <a:t>Pressurize water</a:t>
            </a:r>
          </a:p>
          <a:p>
            <a:pPr>
              <a:lnSpc>
                <a:spcPct val="250000"/>
              </a:lnSpc>
            </a:pPr>
            <a:endParaRPr lang="en-US" altLang="en-US" sz="1200" b="1" dirty="0"/>
          </a:p>
          <a:p>
            <a:r>
              <a:rPr lang="en-US" altLang="en-US" sz="1200" b="1" dirty="0"/>
              <a:t>Carbon dioxide</a:t>
            </a:r>
          </a:p>
          <a:p>
            <a:pPr>
              <a:lnSpc>
                <a:spcPct val="250000"/>
              </a:lnSpc>
            </a:pPr>
            <a:endParaRPr lang="en-US" altLang="en-US" sz="1200" b="1" dirty="0"/>
          </a:p>
          <a:p>
            <a:r>
              <a:rPr lang="en-US" altLang="en-US" sz="1200" b="1" dirty="0"/>
              <a:t>Multipurpose </a:t>
            </a:r>
            <a:br>
              <a:rPr lang="en-US" altLang="en-US" sz="1200" b="1" dirty="0"/>
            </a:br>
            <a:r>
              <a:rPr lang="en-US" altLang="en-US" sz="1200" b="1" dirty="0"/>
              <a:t>dry chemical</a:t>
            </a:r>
          </a:p>
        </p:txBody>
      </p:sp>
      <p:sp>
        <p:nvSpPr>
          <p:cNvPr id="44" name="Rectangle 14">
            <a:extLst>
              <a:ext uri="{FF2B5EF4-FFF2-40B4-BE49-F238E27FC236}">
                <a16:creationId xmlns:a16="http://schemas.microsoft.com/office/drawing/2014/main" id="{07AF9914-AF14-5149-9585-80CB238DD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028" y="1226789"/>
            <a:ext cx="2248172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600" b="1" i="1" dirty="0"/>
              <a:t>Effective against</a:t>
            </a:r>
          </a:p>
        </p:txBody>
      </p:sp>
      <p:pic>
        <p:nvPicPr>
          <p:cNvPr id="48" name="Picture 93">
            <a:extLst>
              <a:ext uri="{FF2B5EF4-FFF2-40B4-BE49-F238E27FC236}">
                <a16:creationId xmlns:a16="http://schemas.microsoft.com/office/drawing/2014/main" id="{885F36A6-1682-E243-A6FE-28356640E7C7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930417"/>
            <a:ext cx="543285" cy="352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97">
            <a:extLst>
              <a:ext uri="{FF2B5EF4-FFF2-40B4-BE49-F238E27FC236}">
                <a16:creationId xmlns:a16="http://schemas.microsoft.com/office/drawing/2014/main" id="{014E78F9-B268-4F4E-9FBC-34ECE8F6E369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1" y="2558572"/>
            <a:ext cx="543284" cy="36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98">
            <a:extLst>
              <a:ext uri="{FF2B5EF4-FFF2-40B4-BE49-F238E27FC236}">
                <a16:creationId xmlns:a16="http://schemas.microsoft.com/office/drawing/2014/main" id="{04DD7C78-0DE1-1A42-9099-4F065D38710F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664" y="2558573"/>
            <a:ext cx="555941" cy="36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97">
            <a:extLst>
              <a:ext uri="{FF2B5EF4-FFF2-40B4-BE49-F238E27FC236}">
                <a16:creationId xmlns:a16="http://schemas.microsoft.com/office/drawing/2014/main" id="{A7F9D92A-EF24-E44F-89D9-6CD2CC6AFD3C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796" y="3235228"/>
            <a:ext cx="543284" cy="36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98">
            <a:extLst>
              <a:ext uri="{FF2B5EF4-FFF2-40B4-BE49-F238E27FC236}">
                <a16:creationId xmlns:a16="http://schemas.microsoft.com/office/drawing/2014/main" id="{A1DAC39A-39A9-F44E-8E72-3D81A1FC5BA1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659" y="3235229"/>
            <a:ext cx="555941" cy="36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93">
            <a:extLst>
              <a:ext uri="{FF2B5EF4-FFF2-40B4-BE49-F238E27FC236}">
                <a16:creationId xmlns:a16="http://schemas.microsoft.com/office/drawing/2014/main" id="{74AF0FAF-112D-564A-90A0-52E4168BD75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241057"/>
            <a:ext cx="543285" cy="352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4068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9881-8FD8-CF4B-949F-0E39B867C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Firefighting decision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68251-BC1B-0845-8DDE-219C61182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670220"/>
            <a:ext cx="5372100" cy="2958931"/>
          </a:xfrm>
        </p:spPr>
        <p:txBody>
          <a:bodyPr/>
          <a:lstStyle/>
          <a:p>
            <a:pPr>
              <a:defRPr/>
            </a:pPr>
            <a:r>
              <a:rPr lang="en-US" altLang="en-US" sz="1600" b="1" dirty="0">
                <a:solidFill>
                  <a:schemeClr val="accent2"/>
                </a:solidFill>
              </a:rPr>
              <a:t>Know</a:t>
            </a:r>
            <a:r>
              <a:rPr lang="en-US" altLang="en-US" sz="1600" b="1" dirty="0"/>
              <a:t> </a:t>
            </a:r>
            <a:r>
              <a:rPr lang="en-US" altLang="en-US" sz="1600" dirty="0"/>
              <a:t>department emergency procedures and evacuation routes.</a:t>
            </a:r>
          </a:p>
          <a:p>
            <a:pPr>
              <a:defRPr/>
            </a:pPr>
            <a:r>
              <a:rPr lang="en-US" altLang="en-US" sz="1600" b="1" dirty="0">
                <a:solidFill>
                  <a:schemeClr val="accent2"/>
                </a:solidFill>
              </a:rPr>
              <a:t>Know</a:t>
            </a:r>
            <a:r>
              <a:rPr lang="en-US" altLang="en-US" sz="1600" b="1" dirty="0"/>
              <a:t> </a:t>
            </a:r>
            <a:r>
              <a:rPr lang="en-US" altLang="en-US" sz="1600" dirty="0"/>
              <a:t>locations of extinguishers in your area and how to use them.</a:t>
            </a:r>
          </a:p>
          <a:p>
            <a:pPr>
              <a:defRPr/>
            </a:pPr>
            <a:r>
              <a:rPr lang="en-US" altLang="en-US" sz="1600" b="1" dirty="0">
                <a:solidFill>
                  <a:schemeClr val="accent2"/>
                </a:solidFill>
              </a:rPr>
              <a:t>Always</a:t>
            </a:r>
            <a:r>
              <a:rPr lang="en-US" altLang="en-US" sz="1600" b="1" dirty="0"/>
              <a:t> </a:t>
            </a:r>
            <a:r>
              <a:rPr lang="en-US" altLang="en-US" sz="1600" dirty="0"/>
              <a:t>notify operator or management</a:t>
            </a:r>
            <a:r>
              <a:rPr lang="en-US" altLang="en-US" sz="1600" b="1" dirty="0"/>
              <a:t> </a:t>
            </a:r>
            <a:r>
              <a:rPr lang="en-US" altLang="en-US" sz="1600" b="1" dirty="0">
                <a:solidFill>
                  <a:schemeClr val="accent2"/>
                </a:solidFill>
              </a:rPr>
              <a:t>regardless</a:t>
            </a:r>
            <a:r>
              <a:rPr lang="en-US" altLang="en-US" sz="1600" b="1" dirty="0"/>
              <a:t> </a:t>
            </a:r>
            <a:r>
              <a:rPr lang="en-US" altLang="en-US" sz="1600" dirty="0"/>
              <a:t>of fire size.</a:t>
            </a:r>
          </a:p>
          <a:p>
            <a:pPr>
              <a:defRPr/>
            </a:pPr>
            <a:r>
              <a:rPr lang="en-US" altLang="en-US" sz="1600" b="1" dirty="0">
                <a:solidFill>
                  <a:schemeClr val="accent2"/>
                </a:solidFill>
              </a:rPr>
              <a:t>Avoid</a:t>
            </a:r>
            <a:r>
              <a:rPr lang="en-US" altLang="en-US" sz="1600" dirty="0"/>
              <a:t> smoky conditions.</a:t>
            </a:r>
          </a:p>
          <a:p>
            <a:pPr>
              <a:defRPr/>
            </a:pPr>
            <a:r>
              <a:rPr lang="en-US" altLang="en-US" sz="1600" b="1" dirty="0">
                <a:solidFill>
                  <a:schemeClr val="accent2"/>
                </a:solidFill>
              </a:rPr>
              <a:t>Ensure</a:t>
            </a:r>
            <a:r>
              <a:rPr lang="en-US" altLang="en-US" sz="1600" dirty="0">
                <a:solidFill>
                  <a:schemeClr val="accent2"/>
                </a:solidFill>
              </a:rPr>
              <a:t> </a:t>
            </a:r>
            <a:r>
              <a:rPr lang="en-US" altLang="en-US" sz="1600" dirty="0"/>
              <a:t>area is evacuated.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D89A05-154A-694F-9C31-C194555792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Fire extinguisher training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695527-1521-9142-A175-5D8762C4ECA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519268"/>
            <a:ext cx="1600200" cy="127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6808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9881-8FD8-CF4B-949F-0E39B867C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Firefighting decision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68251-BC1B-0845-8DDE-219C61182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670220"/>
            <a:ext cx="4914900" cy="295893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1600" dirty="0"/>
              <a:t>Don’t attempt to fight unless:</a:t>
            </a:r>
          </a:p>
          <a:p>
            <a:pPr lvl="1">
              <a:defRPr/>
            </a:pPr>
            <a:r>
              <a:rPr lang="en-US" altLang="en-US" sz="1600" dirty="0"/>
              <a:t>Alarm is sounded.</a:t>
            </a:r>
          </a:p>
          <a:p>
            <a:pPr lvl="1">
              <a:defRPr/>
            </a:pPr>
            <a:r>
              <a:rPr lang="en-US" altLang="en-US" sz="1600" dirty="0"/>
              <a:t>Fire is </a:t>
            </a:r>
            <a:r>
              <a:rPr lang="en-US" altLang="en-US" sz="1600" b="1" dirty="0">
                <a:solidFill>
                  <a:schemeClr val="hlink"/>
                </a:solidFill>
              </a:rPr>
              <a:t>small</a:t>
            </a:r>
            <a:r>
              <a:rPr lang="en-US" altLang="en-US" sz="1600" b="1" dirty="0"/>
              <a:t> </a:t>
            </a:r>
            <a:r>
              <a:rPr lang="en-US" altLang="en-US" sz="1600" dirty="0"/>
              <a:t>and </a:t>
            </a:r>
            <a:r>
              <a:rPr lang="en-US" altLang="en-US" sz="1600" b="1" dirty="0">
                <a:solidFill>
                  <a:schemeClr val="hlink"/>
                </a:solidFill>
              </a:rPr>
              <a:t>contained.</a:t>
            </a:r>
            <a:endParaRPr lang="en-US" altLang="en-US" sz="1600" b="1" dirty="0"/>
          </a:p>
          <a:p>
            <a:pPr lvl="1">
              <a:defRPr/>
            </a:pPr>
            <a:r>
              <a:rPr lang="en-US" altLang="en-US" sz="1600" dirty="0"/>
              <a:t>You have safe egress route (can be reached </a:t>
            </a:r>
            <a:r>
              <a:rPr lang="en-US" altLang="en-US" sz="1600" b="1" dirty="0">
                <a:solidFill>
                  <a:schemeClr val="hlink"/>
                </a:solidFill>
              </a:rPr>
              <a:t>without</a:t>
            </a:r>
            <a:r>
              <a:rPr lang="en-US" altLang="en-US" sz="1600" dirty="0"/>
              <a:t> exposure to fire).</a:t>
            </a:r>
          </a:p>
          <a:p>
            <a:pPr lvl="1">
              <a:defRPr/>
            </a:pPr>
            <a:r>
              <a:rPr lang="en-US" altLang="en-US" sz="1600" dirty="0"/>
              <a:t>Available extinguishers are rated for size and type of fire.</a:t>
            </a:r>
          </a:p>
          <a:p>
            <a:pPr>
              <a:defRPr/>
            </a:pPr>
            <a:r>
              <a:rPr lang="en-US" altLang="en-US" sz="1600" dirty="0"/>
              <a:t>If in doubt, </a:t>
            </a:r>
            <a:r>
              <a:rPr lang="en-US" altLang="en-US" sz="1600" b="1" dirty="0">
                <a:solidFill>
                  <a:schemeClr val="accent2"/>
                </a:solidFill>
              </a:rPr>
              <a:t>evacuate!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D89A05-154A-694F-9C31-C194555792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Fire extinguisher training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6769A1-01CF-7D45-AC45-C5C51D44D961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519268"/>
            <a:ext cx="1600200" cy="127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7964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9881-8FD8-CF4B-949F-0E39B867C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68251-BC1B-0845-8DDE-219C61182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670220"/>
            <a:ext cx="4914900" cy="2958931"/>
          </a:xfrm>
          <a:effectLst/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1600" dirty="0"/>
              <a:t>Combustion process. </a:t>
            </a:r>
          </a:p>
          <a:p>
            <a:pPr>
              <a:defRPr/>
            </a:pPr>
            <a:r>
              <a:rPr lang="en-US" altLang="en-US" sz="1600" dirty="0"/>
              <a:t>Class “A,” “B,” “C” fires.</a:t>
            </a:r>
          </a:p>
          <a:p>
            <a:pPr>
              <a:defRPr/>
            </a:pPr>
            <a:r>
              <a:rPr lang="en-US" altLang="en-US" sz="1600" dirty="0"/>
              <a:t>Types of portable fire extinguishers:</a:t>
            </a:r>
          </a:p>
          <a:p>
            <a:pPr lvl="1">
              <a:defRPr/>
            </a:pPr>
            <a:r>
              <a:rPr lang="en-US" altLang="en-US" sz="1600" dirty="0"/>
              <a:t>Operating procedures.</a:t>
            </a:r>
          </a:p>
          <a:p>
            <a:pPr lvl="1">
              <a:defRPr/>
            </a:pPr>
            <a:r>
              <a:rPr lang="en-US" altLang="en-US" sz="1600" dirty="0"/>
              <a:t>Capabilities and limitations.</a:t>
            </a:r>
          </a:p>
          <a:p>
            <a:pPr>
              <a:defRPr/>
            </a:pPr>
            <a:r>
              <a:rPr lang="en-US" altLang="en-US" sz="1600" dirty="0"/>
              <a:t>Basic firefighting concepts:</a:t>
            </a:r>
          </a:p>
          <a:p>
            <a:pPr lvl="1">
              <a:defRPr/>
            </a:pPr>
            <a:r>
              <a:rPr lang="en-US" altLang="en-US" sz="1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P.A.S.S.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D89A05-154A-694F-9C31-C194555792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Fire extinguisher training</a:t>
            </a:r>
          </a:p>
        </p:txBody>
      </p:sp>
    </p:spTree>
    <p:extLst>
      <p:ext uri="{BB962C8B-B14F-4D97-AF65-F5344CB8AC3E}">
        <p14:creationId xmlns:p14="http://schemas.microsoft.com/office/powerpoint/2010/main" val="170169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ED213-079C-AA4D-9661-2EC6CE8645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940738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9881-8FD8-CF4B-949F-0E39B867C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68251-BC1B-0845-8DDE-219C61182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combustion process and different fire classes.</a:t>
            </a:r>
          </a:p>
          <a:p>
            <a:r>
              <a:rPr lang="en-US" dirty="0"/>
              <a:t>Understand fire extinguishers types, operating procedures, capabilities and limitations.</a:t>
            </a:r>
          </a:p>
          <a:p>
            <a:r>
              <a:rPr lang="en-US" dirty="0"/>
              <a:t>Understand basic firefighting concepts:</a:t>
            </a:r>
          </a:p>
          <a:p>
            <a:pPr lvl="1"/>
            <a:r>
              <a:rPr lang="en-US" dirty="0"/>
              <a:t>P.A.S.S.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D89A05-154A-694F-9C31-C194555792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Fire extinguisher training</a:t>
            </a:r>
          </a:p>
        </p:txBody>
      </p:sp>
    </p:spTree>
    <p:extLst>
      <p:ext uri="{BB962C8B-B14F-4D97-AF65-F5344CB8AC3E}">
        <p14:creationId xmlns:p14="http://schemas.microsoft.com/office/powerpoint/2010/main" val="2883114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9881-8FD8-CF4B-949F-0E39B867C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combustion process—The fire tetrahedron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D89A05-154A-694F-9C31-C194555792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Fire extinguisher training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CEA307-FA16-D64F-8BEB-C989E8991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1483914"/>
            <a:ext cx="2658413" cy="243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629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9881-8FD8-CF4B-949F-0E39B867C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 classes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D89A05-154A-694F-9C31-C194555792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Fire extinguisher training</a:t>
            </a:r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202416BD-1B58-DA4C-BF04-819D86ABA465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42" y="1743285"/>
            <a:ext cx="1734690" cy="1094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4">
            <a:extLst>
              <a:ext uri="{FF2B5EF4-FFF2-40B4-BE49-F238E27FC236}">
                <a16:creationId xmlns:a16="http://schemas.microsoft.com/office/drawing/2014/main" id="{06D38B01-CFC1-4240-904D-23FB598FA486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42" y="3476835"/>
            <a:ext cx="1762850" cy="1153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5">
            <a:extLst>
              <a:ext uri="{FF2B5EF4-FFF2-40B4-BE49-F238E27FC236}">
                <a16:creationId xmlns:a16="http://schemas.microsoft.com/office/drawing/2014/main" id="{28AB2E15-CD1C-DC41-B7EE-C3128A205E44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308" y="1760376"/>
            <a:ext cx="1720610" cy="111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BF1A498A-BA7E-694D-8728-26602A80B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93" y="1428750"/>
            <a:ext cx="228599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r>
              <a:rPr lang="en-US" altLang="en-US" sz="1400" b="1" dirty="0">
                <a:solidFill>
                  <a:srgbClr val="7FFF00"/>
                </a:solidFill>
              </a:rPr>
              <a:t>A</a:t>
            </a:r>
            <a:r>
              <a:rPr lang="en-US" altLang="en-US" sz="1400" b="1" dirty="0">
                <a:solidFill>
                  <a:schemeClr val="hlink"/>
                </a:solidFill>
              </a:rPr>
              <a:t>    </a:t>
            </a:r>
            <a:r>
              <a:rPr lang="en-US" altLang="en-US" sz="1400" b="1" dirty="0"/>
              <a:t>Trash, wood, paper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556975FB-3671-D44D-B49D-876AF524B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9510" y="1439104"/>
            <a:ext cx="253353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r>
              <a:rPr lang="en-US" altLang="en-US" sz="1400" b="1" dirty="0">
                <a:solidFill>
                  <a:srgbClr val="0091CB"/>
                </a:solidFill>
              </a:rPr>
              <a:t>C</a:t>
            </a:r>
            <a:r>
              <a:rPr lang="en-US" altLang="en-US" sz="1400" b="1" dirty="0">
                <a:solidFill>
                  <a:schemeClr val="hlink"/>
                </a:solidFill>
              </a:rPr>
              <a:t>    </a:t>
            </a:r>
            <a:r>
              <a:rPr lang="en-US" altLang="en-US" sz="1400" b="1" dirty="0"/>
              <a:t>Electrical equipment</a:t>
            </a: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B8F90ECB-60EE-4249-A5C8-C6D266AAA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93" y="3143251"/>
            <a:ext cx="249554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r>
              <a:rPr lang="en-US" altLang="en-US" sz="1400" b="1" dirty="0">
                <a:solidFill>
                  <a:schemeClr val="hlink"/>
                </a:solidFill>
              </a:rPr>
              <a:t>   </a:t>
            </a:r>
            <a:r>
              <a:rPr lang="en-US" altLang="en-US" sz="1400" b="1" dirty="0">
                <a:solidFill>
                  <a:srgbClr val="B00000"/>
                </a:solidFill>
              </a:rPr>
              <a:t>B </a:t>
            </a:r>
            <a:r>
              <a:rPr lang="en-US" altLang="en-US" sz="1400" b="1" dirty="0">
                <a:solidFill>
                  <a:schemeClr val="hlink"/>
                </a:solidFill>
              </a:rPr>
              <a:t>   </a:t>
            </a:r>
            <a:r>
              <a:rPr lang="en-US" altLang="en-US" sz="1400" b="1" dirty="0"/>
              <a:t>Liquids and grease</a:t>
            </a:r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DCF3A6EB-2933-EB4A-9DCF-43BA96CFFF69}"/>
              </a:ext>
            </a:extLst>
          </p:cNvPr>
          <p:cNvSpPr txBox="1">
            <a:spLocks noChangeArrowheads="1"/>
          </p:cNvSpPr>
          <p:nvPr/>
        </p:nvSpPr>
        <p:spPr>
          <a:xfrm>
            <a:off x="2181071" y="1826085"/>
            <a:ext cx="1235310" cy="984681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 fontScale="55000" lnSpcReduction="20000"/>
          </a:bodyPr>
          <a:lstStyle>
            <a:lvl1pPr marL="192881" indent="-192881" algn="l" defTabSz="514350" rtl="0" eaLnBrk="1" latinLnBrk="0" hangingPunct="1">
              <a:spcBef>
                <a:spcPct val="20000"/>
              </a:spcBef>
              <a:buClr>
                <a:srgbClr val="C00000"/>
              </a:buClr>
              <a:buSzPct val="140000"/>
              <a:buFont typeface="Wingdings" charset="2"/>
              <a:buChar char="§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defTabSz="51435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–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42938" indent="-128588" algn="l" defTabSz="51435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»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900113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2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5728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2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800" dirty="0"/>
              <a:t>Wood.</a:t>
            </a:r>
          </a:p>
          <a:p>
            <a:r>
              <a:rPr lang="en-US" altLang="en-US" sz="1800" dirty="0"/>
              <a:t>Cloth.</a:t>
            </a:r>
          </a:p>
          <a:p>
            <a:r>
              <a:rPr lang="en-US" altLang="en-US" sz="1800" dirty="0"/>
              <a:t>Paper.</a:t>
            </a:r>
          </a:p>
          <a:p>
            <a:r>
              <a:rPr lang="en-US" altLang="en-US" sz="1800" dirty="0"/>
              <a:t>Rubber.</a:t>
            </a:r>
          </a:p>
          <a:p>
            <a:r>
              <a:rPr lang="en-US" altLang="en-US" sz="1800" dirty="0"/>
              <a:t>Many plastics.</a:t>
            </a:r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FA2648E5-DCC1-BD49-A064-4A5773A2FCCD}"/>
              </a:ext>
            </a:extLst>
          </p:cNvPr>
          <p:cNvSpPr txBox="1">
            <a:spLocks noChangeArrowheads="1"/>
          </p:cNvSpPr>
          <p:nvPr/>
        </p:nvSpPr>
        <p:spPr>
          <a:xfrm>
            <a:off x="2181070" y="3561316"/>
            <a:ext cx="2615571" cy="984681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Autofit/>
          </a:bodyPr>
          <a:lstStyle>
            <a:lvl1pPr marL="192881" indent="-192881" algn="l" defTabSz="514350" rtl="0" eaLnBrk="1" latinLnBrk="0" hangingPunct="1">
              <a:spcBef>
                <a:spcPct val="20000"/>
              </a:spcBef>
              <a:buClr>
                <a:srgbClr val="C00000"/>
              </a:buClr>
              <a:buSzPct val="140000"/>
              <a:buFont typeface="Wingdings" charset="2"/>
              <a:buChar char="§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defTabSz="51435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–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42938" indent="-128588" algn="l" defTabSz="51435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»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900113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2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5728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2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000" dirty="0"/>
              <a:t>Gasoline.</a:t>
            </a:r>
          </a:p>
          <a:p>
            <a:r>
              <a:rPr lang="en-US" altLang="en-US" sz="1000" dirty="0"/>
              <a:t>Oil.</a:t>
            </a:r>
          </a:p>
          <a:p>
            <a:r>
              <a:rPr lang="en-US" altLang="en-US" sz="1000" dirty="0"/>
              <a:t>Grease.</a:t>
            </a:r>
          </a:p>
          <a:p>
            <a:r>
              <a:rPr lang="en-US" altLang="en-US" sz="1000" dirty="0"/>
              <a:t>Tar.</a:t>
            </a:r>
          </a:p>
          <a:p>
            <a:r>
              <a:rPr lang="en-US" altLang="en-US" sz="1000" dirty="0"/>
              <a:t>Oil-based paint.</a:t>
            </a:r>
          </a:p>
          <a:p>
            <a:r>
              <a:rPr lang="en-US" altLang="en-US" sz="1000" dirty="0"/>
              <a:t>Lacquer.</a:t>
            </a:r>
          </a:p>
          <a:p>
            <a:r>
              <a:rPr lang="en-US" altLang="en-US" sz="1000" dirty="0"/>
              <a:t>Flammable gasses.</a:t>
            </a:r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5E30BA90-7392-994A-9386-06E7130CE74D}"/>
              </a:ext>
            </a:extLst>
          </p:cNvPr>
          <p:cNvSpPr txBox="1">
            <a:spLocks noChangeArrowheads="1"/>
          </p:cNvSpPr>
          <p:nvPr/>
        </p:nvSpPr>
        <p:spPr>
          <a:xfrm>
            <a:off x="5227092" y="1822876"/>
            <a:ext cx="1626950" cy="984681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>
            <a:lvl1pPr marL="192881" indent="-192881" algn="l" defTabSz="514350" rtl="0" eaLnBrk="1" latinLnBrk="0" hangingPunct="1">
              <a:spcBef>
                <a:spcPct val="20000"/>
              </a:spcBef>
              <a:buClr>
                <a:srgbClr val="C00000"/>
              </a:buClr>
              <a:buSzPct val="140000"/>
              <a:buFont typeface="Wingdings" charset="2"/>
              <a:buChar char="§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defTabSz="51435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–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42938" indent="-128588" algn="l" defTabSz="51435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»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900113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2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5728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2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000" dirty="0"/>
              <a:t>Energized electrical equipment.</a:t>
            </a:r>
          </a:p>
        </p:txBody>
      </p:sp>
    </p:spTree>
    <p:extLst>
      <p:ext uri="{BB962C8B-B14F-4D97-AF65-F5344CB8AC3E}">
        <p14:creationId xmlns:p14="http://schemas.microsoft.com/office/powerpoint/2010/main" val="4043413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9881-8FD8-CF4B-949F-0E39B867C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 extinguisher anatomy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D89A05-154A-694F-9C31-C194555792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Fire extinguisher training</a:t>
            </a:r>
          </a:p>
        </p:txBody>
      </p:sp>
      <p:pic>
        <p:nvPicPr>
          <p:cNvPr id="5" name="Picture 22" descr="gauge">
            <a:extLst>
              <a:ext uri="{FF2B5EF4-FFF2-40B4-BE49-F238E27FC236}">
                <a16:creationId xmlns:a16="http://schemas.microsoft.com/office/drawing/2014/main" id="{52FAF095-6300-0849-A62E-9E122A477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387" y="1603855"/>
            <a:ext cx="9842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3">
            <a:extLst>
              <a:ext uri="{FF2B5EF4-FFF2-40B4-BE49-F238E27FC236}">
                <a16:creationId xmlns:a16="http://schemas.microsoft.com/office/drawing/2014/main" id="{D1315F24-19B0-E540-B6AF-969E526802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2438" y="3865358"/>
            <a:ext cx="1147762" cy="179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4">
            <a:extLst>
              <a:ext uri="{FF2B5EF4-FFF2-40B4-BE49-F238E27FC236}">
                <a16:creationId xmlns:a16="http://schemas.microsoft.com/office/drawing/2014/main" id="{E91F3AB2-347A-B047-B632-5553F0D829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87882" y="4624800"/>
            <a:ext cx="83185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C3A60D20-33E9-974E-8D30-9D575C59D6A3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781" y="1324936"/>
            <a:ext cx="1258582" cy="3659188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6">
            <a:extLst>
              <a:ext uri="{FF2B5EF4-FFF2-40B4-BE49-F238E27FC236}">
                <a16:creationId xmlns:a16="http://schemas.microsoft.com/office/drawing/2014/main" id="{2076A8EE-21A8-8348-819A-0499B0AC42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06682" y="1474638"/>
            <a:ext cx="741518" cy="34042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7">
            <a:extLst>
              <a:ext uri="{FF2B5EF4-FFF2-40B4-BE49-F238E27FC236}">
                <a16:creationId xmlns:a16="http://schemas.microsoft.com/office/drawing/2014/main" id="{0C77DF80-0C9C-604E-BCAB-A93EAA060F8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1557" y="1474638"/>
            <a:ext cx="1143000" cy="158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8">
            <a:extLst>
              <a:ext uri="{FF2B5EF4-FFF2-40B4-BE49-F238E27FC236}">
                <a16:creationId xmlns:a16="http://schemas.microsoft.com/office/drawing/2014/main" id="{E2067A27-ACB0-B84C-BC67-597838572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8194" y="2571750"/>
            <a:ext cx="75485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9">
            <a:extLst>
              <a:ext uri="{FF2B5EF4-FFF2-40B4-BE49-F238E27FC236}">
                <a16:creationId xmlns:a16="http://schemas.microsoft.com/office/drawing/2014/main" id="{D199EDB2-3A09-9B44-80CD-758B691AB3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6056" y="4021550"/>
            <a:ext cx="91913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7A84265A-B267-764C-8CBF-0C127E67BBA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4153" y="2270650"/>
            <a:ext cx="702437" cy="55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1">
            <a:extLst>
              <a:ext uri="{FF2B5EF4-FFF2-40B4-BE49-F238E27FC236}">
                <a16:creationId xmlns:a16="http://schemas.microsoft.com/office/drawing/2014/main" id="{F8423323-73E5-6D47-93C5-399B6E2493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26173" y="1806871"/>
            <a:ext cx="1295400" cy="159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2">
            <a:extLst>
              <a:ext uri="{FF2B5EF4-FFF2-40B4-BE49-F238E27FC236}">
                <a16:creationId xmlns:a16="http://schemas.microsoft.com/office/drawing/2014/main" id="{AB36FED8-721C-3443-9FD4-B9A0DA1613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72199" y="3313452"/>
            <a:ext cx="1054953" cy="202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6B000D76-44BB-4E4A-8654-76AE63A32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81" y="2419144"/>
            <a:ext cx="151483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400" b="1" dirty="0"/>
              <a:t>Discharge hose</a:t>
            </a: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E799AC57-9132-DD46-A676-B60CC57CC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780" y="3865358"/>
            <a:ext cx="164468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400" b="1" dirty="0"/>
              <a:t>Discharge nozzle</a:t>
            </a:r>
          </a:p>
        </p:txBody>
      </p:sp>
      <p:sp>
        <p:nvSpPr>
          <p:cNvPr id="19" name="Rectangle 15">
            <a:extLst>
              <a:ext uri="{FF2B5EF4-FFF2-40B4-BE49-F238E27FC236}">
                <a16:creationId xmlns:a16="http://schemas.microsoft.com/office/drawing/2014/main" id="{D0E08147-EDD4-0842-A51C-C98AC2E92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903" y="4624800"/>
            <a:ext cx="1635064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400" b="1" dirty="0"/>
              <a:t>Discharge orifice</a:t>
            </a:r>
          </a:p>
        </p:txBody>
      </p:sp>
      <p:sp>
        <p:nvSpPr>
          <p:cNvPr id="20" name="Rectangle 16">
            <a:extLst>
              <a:ext uri="{FF2B5EF4-FFF2-40B4-BE49-F238E27FC236}">
                <a16:creationId xmlns:a16="http://schemas.microsoft.com/office/drawing/2014/main" id="{E03E9B26-2C6E-5449-B12E-1CC5DA804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2637" y="3712752"/>
            <a:ext cx="62998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400" b="1" dirty="0"/>
              <a:t>Body</a:t>
            </a:r>
          </a:p>
        </p:txBody>
      </p:sp>
      <p:sp>
        <p:nvSpPr>
          <p:cNvPr id="21" name="Rectangle 17">
            <a:extLst>
              <a:ext uri="{FF2B5EF4-FFF2-40B4-BE49-F238E27FC236}">
                <a16:creationId xmlns:a16="http://schemas.microsoft.com/office/drawing/2014/main" id="{AECCDC71-700B-5B4E-AEEF-2DA0C988E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170994"/>
            <a:ext cx="1037144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400" b="1" dirty="0"/>
              <a:t>Data plate</a:t>
            </a:r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id="{23CF6B89-B5C6-4C4B-B4F6-95CC480F0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717014"/>
            <a:ext cx="175922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400" b="1" dirty="0"/>
              <a:t>Carrying Handle</a:t>
            </a:r>
          </a:p>
        </p:txBody>
      </p:sp>
      <p:sp>
        <p:nvSpPr>
          <p:cNvPr id="23" name="Rectangle 19">
            <a:extLst>
              <a:ext uri="{FF2B5EF4-FFF2-40B4-BE49-F238E27FC236}">
                <a16:creationId xmlns:a16="http://schemas.microsoft.com/office/drawing/2014/main" id="{93957086-FF68-444E-AE5A-FFEFDF64A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338" y="992344"/>
            <a:ext cx="2650380" cy="474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400" b="1" dirty="0"/>
              <a:t>Pressure gauge</a:t>
            </a:r>
          </a:p>
          <a:p>
            <a:pPr algn="ctr"/>
            <a:r>
              <a:rPr lang="en-US" altLang="en-US" sz="1100" b="1" i="1" dirty="0"/>
              <a:t>(not found on CO</a:t>
            </a:r>
            <a:r>
              <a:rPr lang="en-US" altLang="en-US" sz="1100" b="1" i="1" baseline="-25000" dirty="0"/>
              <a:t>2 </a:t>
            </a:r>
            <a:r>
              <a:rPr lang="en-US" altLang="en-US" sz="1100" b="1" i="1" dirty="0"/>
              <a:t>extinguishers)</a:t>
            </a:r>
          </a:p>
        </p:txBody>
      </p:sp>
      <p:sp>
        <p:nvSpPr>
          <p:cNvPr id="24" name="Rectangle 20">
            <a:extLst>
              <a:ext uri="{FF2B5EF4-FFF2-40B4-BE49-F238E27FC236}">
                <a16:creationId xmlns:a16="http://schemas.microsoft.com/office/drawing/2014/main" id="{B7076144-767F-014D-9E6B-4C00C1A31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997" y="1295524"/>
            <a:ext cx="151644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400" b="1" dirty="0"/>
              <a:t>Discharge lever</a:t>
            </a:r>
          </a:p>
        </p:txBody>
      </p:sp>
      <p:sp>
        <p:nvSpPr>
          <p:cNvPr id="25" name="Rectangle 21">
            <a:extLst>
              <a:ext uri="{FF2B5EF4-FFF2-40B4-BE49-F238E27FC236}">
                <a16:creationId xmlns:a16="http://schemas.microsoft.com/office/drawing/2014/main" id="{BC3DB048-9A27-9D4F-BFF7-AC067C3BA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368" y="1791703"/>
            <a:ext cx="2040623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400" b="1" dirty="0"/>
              <a:t>Discharge locking pin</a:t>
            </a:r>
          </a:p>
          <a:p>
            <a:pPr algn="ctr"/>
            <a:r>
              <a:rPr lang="en-US" altLang="en-US" sz="1400" b="1" dirty="0"/>
              <a:t>and seal</a:t>
            </a:r>
          </a:p>
        </p:txBody>
      </p:sp>
    </p:spTree>
    <p:extLst>
      <p:ext uri="{BB962C8B-B14F-4D97-AF65-F5344CB8AC3E}">
        <p14:creationId xmlns:p14="http://schemas.microsoft.com/office/powerpoint/2010/main" val="3969164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D89A05-154A-694F-9C31-C194555792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Fire extinguisher training</a:t>
            </a:r>
          </a:p>
        </p:txBody>
      </p:sp>
      <p:grpSp>
        <p:nvGrpSpPr>
          <p:cNvPr id="6" name="Group 31">
            <a:extLst>
              <a:ext uri="{FF2B5EF4-FFF2-40B4-BE49-F238E27FC236}">
                <a16:creationId xmlns:a16="http://schemas.microsoft.com/office/drawing/2014/main" id="{F8B68D5F-3B86-5D49-93AD-139139DB6663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077689"/>
            <a:ext cx="5638800" cy="2658586"/>
            <a:chOff x="101" y="1638"/>
            <a:chExt cx="5560" cy="3372"/>
          </a:xfrm>
          <a:solidFill>
            <a:schemeClr val="bg1">
              <a:lumMod val="95000"/>
            </a:schemeClr>
          </a:solidFill>
        </p:grpSpPr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CBE61F42-2F58-0C48-B9D3-C3DC963C8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" y="1638"/>
              <a:ext cx="2323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E5AD0434-ABAA-8F4B-814A-B0DB83E35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" y="3364"/>
              <a:ext cx="2325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0B8DEA46-FB03-3145-AAF5-DA883CF80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" y="3364"/>
              <a:ext cx="3235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668599D1-F9A7-CB41-AB2E-F108151E1D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" y="2541"/>
              <a:ext cx="2325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E239ADC5-99BB-CC46-AA06-6E08CE8D56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" y="2541"/>
              <a:ext cx="3235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5" name="Rectangle 10">
              <a:extLst>
                <a:ext uri="{FF2B5EF4-FFF2-40B4-BE49-F238E27FC236}">
                  <a16:creationId xmlns:a16="http://schemas.microsoft.com/office/drawing/2014/main" id="{6C70F9E3-954F-0D4F-A6BC-3831F54EA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" y="1638"/>
              <a:ext cx="3237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 dirty="0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502BB046-DAD2-784C-9377-E7E7273CD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" y="4187"/>
              <a:ext cx="2325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" name="Rectangle 30">
              <a:extLst>
                <a:ext uri="{FF2B5EF4-FFF2-40B4-BE49-F238E27FC236}">
                  <a16:creationId xmlns:a16="http://schemas.microsoft.com/office/drawing/2014/main" id="{BE240D52-C5FC-8743-A39E-286E216ED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6" y="4187"/>
              <a:ext cx="3235" cy="823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8" name="Rectangle 13">
            <a:extLst>
              <a:ext uri="{FF2B5EF4-FFF2-40B4-BE49-F238E27FC236}">
                <a16:creationId xmlns:a16="http://schemas.microsoft.com/office/drawing/2014/main" id="{122BDA4F-62E7-5442-AC6C-902214083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756" y="1225093"/>
            <a:ext cx="1364156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600" b="1" i="1" dirty="0"/>
              <a:t>Fire class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473962F0-F1AA-8341-9EB3-481942ABC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0391" y="1226789"/>
            <a:ext cx="3581301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600" b="1" i="1" dirty="0"/>
              <a:t>Effective extinguisher types</a:t>
            </a: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4840A62B-AF44-5441-A5E6-A094699F4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0322" y="1853752"/>
            <a:ext cx="3280849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200" b="1" dirty="0"/>
              <a:t>Pressurized water</a:t>
            </a:r>
          </a:p>
          <a:p>
            <a:pPr algn="ctr"/>
            <a:r>
              <a:rPr lang="en-US" altLang="en-US" sz="1200" b="1" dirty="0"/>
              <a:t> Multipurpose dry chemical</a:t>
            </a:r>
          </a:p>
        </p:txBody>
      </p:sp>
      <p:pic>
        <p:nvPicPr>
          <p:cNvPr id="21" name="Picture 16">
            <a:extLst>
              <a:ext uri="{FF2B5EF4-FFF2-40B4-BE49-F238E27FC236}">
                <a16:creationId xmlns:a16="http://schemas.microsoft.com/office/drawing/2014/main" id="{D0F66FFE-5944-D14B-A31D-BA7A773CAFB8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387" y="1870923"/>
            <a:ext cx="764041" cy="486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17">
            <a:extLst>
              <a:ext uri="{FF2B5EF4-FFF2-40B4-BE49-F238E27FC236}">
                <a16:creationId xmlns:a16="http://schemas.microsoft.com/office/drawing/2014/main" id="{F9F5F751-C00E-BD49-8373-F9F93BCDCE07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32472"/>
            <a:ext cx="765628" cy="504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18">
            <a:extLst>
              <a:ext uri="{FF2B5EF4-FFF2-40B4-BE49-F238E27FC236}">
                <a16:creationId xmlns:a16="http://schemas.microsoft.com/office/drawing/2014/main" id="{F5F47E02-AE56-AA49-994C-414FBC187179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181350"/>
            <a:ext cx="765628" cy="498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19">
            <a:extLst>
              <a:ext uri="{FF2B5EF4-FFF2-40B4-BE49-F238E27FC236}">
                <a16:creationId xmlns:a16="http://schemas.microsoft.com/office/drawing/2014/main" id="{27F77078-99D9-4B41-8094-850B9D84D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428" y="2523542"/>
            <a:ext cx="3162572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200" b="1" dirty="0"/>
              <a:t>Multipurpose dry chemical</a:t>
            </a:r>
          </a:p>
          <a:p>
            <a:pPr algn="ctr"/>
            <a:r>
              <a:rPr lang="en-US" altLang="en-US" sz="1200" b="1" dirty="0"/>
              <a:t> Carbon dioxide</a:t>
            </a:r>
          </a:p>
        </p:txBody>
      </p:sp>
      <p:sp>
        <p:nvSpPr>
          <p:cNvPr id="25" name="Rectangle 20">
            <a:extLst>
              <a:ext uri="{FF2B5EF4-FFF2-40B4-BE49-F238E27FC236}">
                <a16:creationId xmlns:a16="http://schemas.microsoft.com/office/drawing/2014/main" id="{EA2E313F-693E-F848-99E7-7F061163C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0323" y="3202472"/>
            <a:ext cx="3280849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1200" b="1" dirty="0"/>
              <a:t>Multipurpose dry chemical</a:t>
            </a:r>
          </a:p>
          <a:p>
            <a:pPr algn="ctr"/>
            <a:r>
              <a:rPr lang="en-US" altLang="en-US" sz="1200" b="1" dirty="0"/>
              <a:t> Carbon dioxide</a:t>
            </a:r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A7AF470C-7A6A-1649-A090-EA6F71013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505" y="1872840"/>
            <a:ext cx="1690631" cy="175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r>
              <a:rPr lang="en-US" altLang="en-US" sz="1200" b="1" dirty="0"/>
              <a:t>Trash, wood, </a:t>
            </a:r>
            <a:br>
              <a:rPr lang="en-US" altLang="en-US" sz="1200" b="1" dirty="0"/>
            </a:br>
            <a:r>
              <a:rPr lang="en-US" altLang="en-US" sz="1200" b="1" dirty="0"/>
              <a:t>paper</a:t>
            </a:r>
          </a:p>
          <a:p>
            <a:pPr>
              <a:lnSpc>
                <a:spcPct val="150000"/>
              </a:lnSpc>
            </a:pPr>
            <a:endParaRPr lang="en-US" altLang="en-US" sz="1200" b="1" dirty="0"/>
          </a:p>
          <a:p>
            <a:r>
              <a:rPr lang="en-US" altLang="en-US" sz="1200" b="1" dirty="0"/>
              <a:t>Liquids and </a:t>
            </a:r>
            <a:br>
              <a:rPr lang="en-US" altLang="en-US" sz="1200" b="1" dirty="0"/>
            </a:br>
            <a:r>
              <a:rPr lang="en-US" altLang="en-US" sz="1200" b="1" dirty="0"/>
              <a:t>grease</a:t>
            </a:r>
          </a:p>
          <a:p>
            <a:pPr>
              <a:lnSpc>
                <a:spcPct val="150000"/>
              </a:lnSpc>
            </a:pPr>
            <a:endParaRPr lang="en-US" altLang="en-US" sz="1200" b="1" dirty="0"/>
          </a:p>
          <a:p>
            <a:r>
              <a:rPr lang="en-US" altLang="en-US" sz="1200" b="1" dirty="0"/>
              <a:t>Electrical </a:t>
            </a:r>
          </a:p>
          <a:p>
            <a:r>
              <a:rPr lang="en-US" altLang="en-US" sz="1200" b="1" dirty="0"/>
              <a:t>equipment</a:t>
            </a:r>
          </a:p>
        </p:txBody>
      </p:sp>
    </p:spTree>
    <p:extLst>
      <p:ext uri="{BB962C8B-B14F-4D97-AF65-F5344CB8AC3E}">
        <p14:creationId xmlns:p14="http://schemas.microsoft.com/office/powerpoint/2010/main" val="3124396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9881-8FD8-CF4B-949F-0E39B867C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 extinguisher types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D89A05-154A-694F-9C31-C194555792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Fire extinguisher training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5420E6-76B4-AD4D-BE82-3632ADCD15B5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52550"/>
            <a:ext cx="1066216" cy="3543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DDF5934-67D8-3E43-BD23-5878301AC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2200" y="1670220"/>
            <a:ext cx="4343400" cy="295893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Pressurized water</a:t>
            </a:r>
          </a:p>
          <a:p>
            <a:pPr>
              <a:defRPr/>
            </a:pPr>
            <a:r>
              <a:rPr lang="en-US" altLang="en-US" sz="1600" dirty="0"/>
              <a:t>For class “A” fires only.</a:t>
            </a:r>
          </a:p>
          <a:p>
            <a:pPr>
              <a:defRPr/>
            </a:pPr>
            <a:r>
              <a:rPr lang="en-US" altLang="en-US" sz="1600" dirty="0"/>
              <a:t>Discharges 2.5 gal. water at 150 to 175 psi </a:t>
            </a:r>
            <a:r>
              <a:rPr lang="en-US" altLang="en-US" sz="1600" i="1" dirty="0"/>
              <a:t>(up to 1 minute discharge time).</a:t>
            </a:r>
          </a:p>
          <a:p>
            <a:pPr>
              <a:defRPr/>
            </a:pPr>
            <a:r>
              <a:rPr lang="en-US" altLang="en-US" sz="1600" dirty="0"/>
              <a:t>Has pressure gauge to allow visual </a:t>
            </a:r>
            <a:br>
              <a:rPr lang="en-US" altLang="en-US" sz="1600" dirty="0"/>
            </a:br>
            <a:r>
              <a:rPr lang="en-US" altLang="en-US" sz="1600" dirty="0"/>
              <a:t>capacity check.</a:t>
            </a:r>
          </a:p>
          <a:p>
            <a:pPr>
              <a:defRPr/>
            </a:pPr>
            <a:r>
              <a:rPr lang="en-US" altLang="en-US" sz="1600" dirty="0"/>
              <a:t>Has a 30 to 40 ft. maximum effective range.</a:t>
            </a:r>
          </a:p>
          <a:p>
            <a:pPr>
              <a:defRPr/>
            </a:pPr>
            <a:r>
              <a:rPr lang="en-US" altLang="en-US" sz="1600" dirty="0"/>
              <a:t>Can be started and stopped as necessary.</a:t>
            </a:r>
          </a:p>
          <a:p>
            <a:pPr>
              <a:defRPr/>
            </a:pPr>
            <a:r>
              <a:rPr lang="en-US" altLang="en-US" sz="1600" dirty="0"/>
              <a:t>Extinguishes by </a:t>
            </a:r>
            <a:r>
              <a:rPr lang="en-US" altLang="en-US" sz="1600" b="1" i="1" dirty="0">
                <a:solidFill>
                  <a:schemeClr val="hlink"/>
                </a:solidFill>
              </a:rPr>
              <a:t>cooling</a:t>
            </a:r>
            <a:r>
              <a:rPr lang="en-US" altLang="en-US" sz="1600" dirty="0"/>
              <a:t> burning material below the ignition point.</a:t>
            </a: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18B73013-6057-C94D-BD5A-636DB392253F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422" y="1670220"/>
            <a:ext cx="912534" cy="250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9815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9881-8FD8-CF4B-949F-0E39B867C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 extinguisher types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D89A05-154A-694F-9C31-C194555792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Fire extinguisher training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DDF5934-67D8-3E43-BD23-5878301AC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2200" y="1670220"/>
            <a:ext cx="4343400" cy="2958931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altLang="en-US" sz="1600" dirty="0"/>
              <a:t>Carbon dioxide (CO</a:t>
            </a:r>
            <a:r>
              <a:rPr lang="en-US" altLang="en-US" sz="1600" baseline="-25000" dirty="0"/>
              <a:t>2</a:t>
            </a:r>
            <a:r>
              <a:rPr lang="en-US" altLang="en-US" sz="1600" dirty="0"/>
              <a:t>)</a:t>
            </a:r>
          </a:p>
          <a:p>
            <a:pPr>
              <a:defRPr/>
            </a:pPr>
            <a:r>
              <a:rPr lang="en-US" altLang="en-US" sz="1600" dirty="0"/>
              <a:t>For class “B” or “C” fires.</a:t>
            </a:r>
          </a:p>
          <a:p>
            <a:pPr>
              <a:defRPr/>
            </a:pPr>
            <a:r>
              <a:rPr lang="en-US" altLang="en-US" sz="1600" dirty="0"/>
              <a:t>Discharges 2.5 to 100 lb. of CO</a:t>
            </a:r>
            <a:r>
              <a:rPr lang="en-US" altLang="en-US" sz="1600" baseline="-25000" dirty="0"/>
              <a:t>2</a:t>
            </a:r>
            <a:r>
              <a:rPr lang="en-US" altLang="en-US" sz="1600" dirty="0"/>
              <a:t> gas at 150-200 psi </a:t>
            </a:r>
            <a:r>
              <a:rPr lang="en-US" altLang="en-US" sz="1600" i="1" dirty="0"/>
              <a:t>(8-30 seconds discharge time).</a:t>
            </a:r>
          </a:p>
          <a:p>
            <a:pPr>
              <a:defRPr/>
            </a:pPr>
            <a:r>
              <a:rPr lang="en-US" altLang="en-US" sz="1600" dirty="0"/>
              <a:t>Has </a:t>
            </a:r>
            <a:r>
              <a:rPr lang="en-US" altLang="en-US" sz="1600" b="1" i="1" dirty="0">
                <a:solidFill>
                  <a:schemeClr val="hlink"/>
                </a:solidFill>
              </a:rPr>
              <a:t>no</a:t>
            </a:r>
            <a:r>
              <a:rPr lang="en-US" altLang="en-US" sz="1600" b="1" i="1" dirty="0"/>
              <a:t> </a:t>
            </a:r>
            <a:r>
              <a:rPr lang="en-US" altLang="en-US" sz="1600" dirty="0"/>
              <a:t>pressure gauge--capacity verified by weight.</a:t>
            </a:r>
          </a:p>
          <a:p>
            <a:pPr>
              <a:defRPr/>
            </a:pPr>
            <a:r>
              <a:rPr lang="en-US" altLang="en-US" sz="1600" dirty="0"/>
              <a:t>Has a 3 to 8 ft. maximum effective range.</a:t>
            </a:r>
          </a:p>
          <a:p>
            <a:pPr>
              <a:defRPr/>
            </a:pPr>
            <a:r>
              <a:rPr lang="en-US" altLang="en-US" sz="1600" dirty="0"/>
              <a:t>Extinguishes by </a:t>
            </a:r>
            <a:r>
              <a:rPr lang="en-US" altLang="en-US" sz="1600" b="1" i="1" dirty="0">
                <a:solidFill>
                  <a:schemeClr val="hlink"/>
                </a:solidFill>
              </a:rPr>
              <a:t>smothering</a:t>
            </a:r>
            <a:r>
              <a:rPr lang="en-US" altLang="en-US" sz="1600" dirty="0"/>
              <a:t> burning materials.</a:t>
            </a:r>
          </a:p>
          <a:p>
            <a:pPr>
              <a:defRPr/>
            </a:pPr>
            <a:r>
              <a:rPr lang="en-US" altLang="en-US" sz="1600" dirty="0"/>
              <a:t>Effectiveness </a:t>
            </a:r>
            <a:r>
              <a:rPr lang="en-US" altLang="en-US" sz="1600" b="1" i="1" dirty="0">
                <a:solidFill>
                  <a:schemeClr val="hlink"/>
                </a:solidFill>
              </a:rPr>
              <a:t>decreases</a:t>
            </a:r>
            <a:r>
              <a:rPr lang="en-US" altLang="en-US" sz="1600" b="1" dirty="0"/>
              <a:t> </a:t>
            </a:r>
            <a:r>
              <a:rPr lang="en-US" altLang="en-US" sz="1600" dirty="0"/>
              <a:t>as temperature of burning material increases.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17716C59-8DC6-544E-85D5-A1AC6BA7CC2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83" y="1504943"/>
            <a:ext cx="1196711" cy="2743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F3F79517-67EC-FA44-89DB-5A708CC69BB5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011" y="1428750"/>
            <a:ext cx="956603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0116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9881-8FD8-CF4B-949F-0E39B867C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 extinguisher types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D89A05-154A-694F-9C31-C194555792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Fire extinguisher training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DDF5934-67D8-3E43-BD23-5878301AC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2200" y="1670220"/>
            <a:ext cx="4343400" cy="2958931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altLang="en-US" sz="1600" dirty="0"/>
              <a:t>Multipurpose dry chemical</a:t>
            </a:r>
          </a:p>
          <a:p>
            <a:pPr>
              <a:defRPr/>
            </a:pPr>
            <a:r>
              <a:rPr lang="en-US" altLang="en-US" sz="1600" dirty="0"/>
              <a:t>For class “A”, “B” or “C” fires.</a:t>
            </a:r>
          </a:p>
          <a:p>
            <a:pPr>
              <a:defRPr/>
            </a:pPr>
            <a:r>
              <a:rPr lang="en-US" altLang="en-US" sz="1600" dirty="0"/>
              <a:t>Discharges 2.5 to 20 lb. dry chemical </a:t>
            </a:r>
            <a:r>
              <a:rPr lang="en-US" altLang="en-US" sz="1600" i="1" dirty="0"/>
              <a:t>(ammonium phosphate) </a:t>
            </a:r>
            <a:r>
              <a:rPr lang="en-US" altLang="en-US" sz="1600" dirty="0"/>
              <a:t>pressurized to </a:t>
            </a:r>
            <a:br>
              <a:rPr lang="en-US" altLang="en-US" sz="1600" dirty="0"/>
            </a:br>
            <a:r>
              <a:rPr lang="en-US" altLang="en-US" sz="1600" dirty="0"/>
              <a:t>50-200 psi by nitrogen gas </a:t>
            </a:r>
            <a:r>
              <a:rPr lang="en-US" altLang="en-US" sz="1600" i="1" dirty="0"/>
              <a:t>(8-25 seconds discharge time).</a:t>
            </a:r>
            <a:endParaRPr lang="en-US" altLang="en-US" sz="1600" dirty="0"/>
          </a:p>
          <a:p>
            <a:pPr>
              <a:defRPr/>
            </a:pPr>
            <a:r>
              <a:rPr lang="en-US" altLang="en-US" sz="1600" dirty="0"/>
              <a:t>Has pressure gauge to allow visual </a:t>
            </a:r>
            <a:br>
              <a:rPr lang="en-US" altLang="en-US" sz="1600" dirty="0"/>
            </a:br>
            <a:r>
              <a:rPr lang="en-US" altLang="en-US" sz="1600" dirty="0"/>
              <a:t>capacity check.</a:t>
            </a:r>
          </a:p>
          <a:p>
            <a:pPr>
              <a:defRPr/>
            </a:pPr>
            <a:r>
              <a:rPr lang="en-US" altLang="en-US" sz="1600" dirty="0"/>
              <a:t>Has a 5 to 20 ft. maximum effective range.</a:t>
            </a:r>
          </a:p>
          <a:p>
            <a:pPr>
              <a:defRPr/>
            </a:pPr>
            <a:r>
              <a:rPr lang="en-US" altLang="en-US" sz="1600" dirty="0"/>
              <a:t>Extinguishes by </a:t>
            </a:r>
            <a:r>
              <a:rPr lang="en-US" altLang="en-US" sz="1600" i="1" dirty="0">
                <a:solidFill>
                  <a:schemeClr val="hlink"/>
                </a:solidFill>
              </a:rPr>
              <a:t>smothering</a:t>
            </a:r>
            <a:r>
              <a:rPr lang="en-US" altLang="en-US" sz="1600" dirty="0"/>
              <a:t> burning materials.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17716C59-8DC6-544E-85D5-A1AC6BA7CC2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83" y="1504943"/>
            <a:ext cx="1196711" cy="2743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64879063-4F94-794E-93DC-A12CCAB84233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505" y="1414462"/>
            <a:ext cx="856912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841282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CorporatePowerPointPresentation_0617_WideFormat16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400" b="1" dirty="0">
            <a:latin typeface="Arial Black" panose="020B0604020202020204" pitchFamily="34" charset="0"/>
            <a:cs typeface="Arial Black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B4D5B1E1-4020-7042-B7A7-78358AC066ED}" vid="{062C0434-D2E5-0E4A-A182-18A6ACDE911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TEMPLATE_CorporatePowerPointPresentation_0617_WideFormat16-9</Template>
  <TotalTime>153</TotalTime>
  <Words>698</Words>
  <Application>Microsoft Macintosh PowerPoint</Application>
  <PresentationFormat>Custom</PresentationFormat>
  <Paragraphs>152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ＭＳ Ｐゴシック</vt:lpstr>
      <vt:lpstr>Arial</vt:lpstr>
      <vt:lpstr>Calibri</vt:lpstr>
      <vt:lpstr>Wingdings</vt:lpstr>
      <vt:lpstr>TEMPLATE_CorporatePowerPointPresentation_0617_WideFormat16-9</vt:lpstr>
      <vt:lpstr>Fire extinguisher training</vt:lpstr>
      <vt:lpstr>Objectives</vt:lpstr>
      <vt:lpstr>The combustion process—The fire tetrahedron</vt:lpstr>
      <vt:lpstr>Fire classes</vt:lpstr>
      <vt:lpstr>Fire extinguisher anatomy</vt:lpstr>
      <vt:lpstr>PowerPoint Presentation</vt:lpstr>
      <vt:lpstr>Fire extinguisher types</vt:lpstr>
      <vt:lpstr>Fire extinguisher types</vt:lpstr>
      <vt:lpstr>Fire extinguisher types</vt:lpstr>
      <vt:lpstr>PowerPoint Presentation</vt:lpstr>
      <vt:lpstr>Firefighting decision criteria</vt:lpstr>
      <vt:lpstr>Firefighting decision criteria</vt:lpstr>
      <vt:lpstr>Summary</vt:lpstr>
      <vt:lpstr>QUESTIONS?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 extinguisher training</dc:title>
  <dc:creator>Microsoft Office User</dc:creator>
  <cp:lastModifiedBy>Microsoft Office User</cp:lastModifiedBy>
  <cp:revision>8</cp:revision>
  <cp:lastPrinted>2017-11-15T14:51:30Z</cp:lastPrinted>
  <dcterms:created xsi:type="dcterms:W3CDTF">2019-01-04T19:17:45Z</dcterms:created>
  <dcterms:modified xsi:type="dcterms:W3CDTF">2019-01-15T17:19:10Z</dcterms:modified>
</cp:coreProperties>
</file>